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7" r:id="rId2"/>
    <p:sldId id="374" r:id="rId3"/>
    <p:sldId id="373" r:id="rId4"/>
    <p:sldId id="362" r:id="rId5"/>
    <p:sldId id="363" r:id="rId6"/>
    <p:sldId id="390" r:id="rId7"/>
    <p:sldId id="380" r:id="rId8"/>
    <p:sldId id="365" r:id="rId9"/>
    <p:sldId id="383" r:id="rId10"/>
    <p:sldId id="384" r:id="rId11"/>
    <p:sldId id="386" r:id="rId12"/>
    <p:sldId id="389" r:id="rId13"/>
    <p:sldId id="393" r:id="rId14"/>
    <p:sldId id="385" r:id="rId15"/>
    <p:sldId id="387" r:id="rId16"/>
    <p:sldId id="391" r:id="rId17"/>
    <p:sldId id="369" r:id="rId18"/>
    <p:sldId id="382" r:id="rId19"/>
    <p:sldId id="394" r:id="rId20"/>
    <p:sldId id="395" r:id="rId21"/>
    <p:sldId id="397" r:id="rId22"/>
    <p:sldId id="361" r:id="rId23"/>
    <p:sldId id="379" r:id="rId24"/>
    <p:sldId id="401" r:id="rId25"/>
    <p:sldId id="388" r:id="rId26"/>
    <p:sldId id="370" r:id="rId27"/>
    <p:sldId id="376" r:id="rId28"/>
    <p:sldId id="377" r:id="rId29"/>
    <p:sldId id="378" r:id="rId30"/>
    <p:sldId id="400" r:id="rId31"/>
    <p:sldId id="398" r:id="rId32"/>
    <p:sldId id="399" r:id="rId33"/>
    <p:sldId id="366" r:id="rId34"/>
    <p:sldId id="367" r:id="rId35"/>
    <p:sldId id="396" r:id="rId36"/>
    <p:sldId id="375" r:id="rId37"/>
    <p:sldId id="328" r:id="rId38"/>
    <p:sldId id="364" r:id="rId39"/>
    <p:sldId id="327" r:id="rId40"/>
    <p:sldId id="358" r:id="rId41"/>
    <p:sldId id="371" r:id="rId42"/>
    <p:sldId id="350" r:id="rId43"/>
    <p:sldId id="314" r:id="rId44"/>
    <p:sldId id="368" r:id="rId45"/>
    <p:sldId id="34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F6F545-F862-4804-9BB5-E88E0634B428}">
          <p14:sldIdLst>
            <p14:sldId id="257"/>
            <p14:sldId id="374"/>
            <p14:sldId id="373"/>
            <p14:sldId id="362"/>
            <p14:sldId id="363"/>
            <p14:sldId id="390"/>
            <p14:sldId id="380"/>
            <p14:sldId id="365"/>
            <p14:sldId id="383"/>
            <p14:sldId id="384"/>
            <p14:sldId id="386"/>
            <p14:sldId id="389"/>
            <p14:sldId id="393"/>
            <p14:sldId id="385"/>
            <p14:sldId id="387"/>
            <p14:sldId id="391"/>
            <p14:sldId id="369"/>
            <p14:sldId id="382"/>
            <p14:sldId id="394"/>
            <p14:sldId id="395"/>
            <p14:sldId id="397"/>
            <p14:sldId id="361"/>
            <p14:sldId id="379"/>
            <p14:sldId id="401"/>
            <p14:sldId id="388"/>
            <p14:sldId id="370"/>
            <p14:sldId id="376"/>
            <p14:sldId id="377"/>
            <p14:sldId id="378"/>
            <p14:sldId id="400"/>
            <p14:sldId id="398"/>
            <p14:sldId id="399"/>
            <p14:sldId id="366"/>
            <p14:sldId id="367"/>
            <p14:sldId id="396"/>
            <p14:sldId id="375"/>
            <p14:sldId id="328"/>
            <p14:sldId id="364"/>
            <p14:sldId id="327"/>
            <p14:sldId id="358"/>
            <p14:sldId id="371"/>
            <p14:sldId id="350"/>
            <p14:sldId id="314"/>
            <p14:sldId id="368"/>
            <p14:sldId id="346"/>
          </p14:sldIdLst>
        </p14:section>
        <p14:section name="Untitled Section" id="{ED59E435-B71B-4CE7-8972-7C001975F05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6781E"/>
    <a:srgbClr val="FFD2A1"/>
    <a:srgbClr val="54834C"/>
    <a:srgbClr val="FF8631"/>
    <a:srgbClr val="FFEEC2"/>
    <a:srgbClr val="FFD96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87719" autoAdjust="0"/>
  </p:normalViewPr>
  <p:slideViewPr>
    <p:cSldViewPr snapToGrid="0">
      <p:cViewPr varScale="1">
        <p:scale>
          <a:sx n="100" d="100"/>
          <a:sy n="100" d="100"/>
        </p:scale>
        <p:origin x="714" y="108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68C17-9C9B-4979-B149-7CE5C96B940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57515-4624-409C-A2DF-59E55EADDB49}">
      <dgm:prSet phldrT="[Text]"/>
      <dgm:spPr/>
      <dgm:t>
        <a:bodyPr/>
        <a:lstStyle/>
        <a:p>
          <a:r>
            <a:rPr lang="en-US" dirty="0"/>
            <a:t>Manual code review</a:t>
          </a:r>
        </a:p>
      </dgm:t>
    </dgm:pt>
    <dgm:pt modelId="{8140A8FE-08C9-4B52-A7AC-121127DE3AF7}" type="parTrans" cxnId="{9619D89F-D5D2-41A7-A4BD-83A792225EEF}">
      <dgm:prSet/>
      <dgm:spPr/>
      <dgm:t>
        <a:bodyPr/>
        <a:lstStyle/>
        <a:p>
          <a:endParaRPr lang="en-US"/>
        </a:p>
      </dgm:t>
    </dgm:pt>
    <dgm:pt modelId="{9EC975A9-E376-4E40-AE3F-2DC92D5981C1}" type="sibTrans" cxnId="{9619D89F-D5D2-41A7-A4BD-83A792225EEF}">
      <dgm:prSet/>
      <dgm:spPr/>
      <dgm:t>
        <a:bodyPr/>
        <a:lstStyle/>
        <a:p>
          <a:endParaRPr lang="en-US"/>
        </a:p>
      </dgm:t>
    </dgm:pt>
    <dgm:pt modelId="{55C9CD80-2A35-48FB-8563-C1519996B4F7}">
      <dgm:prSet phldrT="[Text]"/>
      <dgm:spPr/>
      <dgm:t>
        <a:bodyPr/>
        <a:lstStyle/>
        <a:p>
          <a:r>
            <a:rPr lang="en-US" dirty="0"/>
            <a:t>Static source code scanning (SAST)</a:t>
          </a:r>
        </a:p>
      </dgm:t>
    </dgm:pt>
    <dgm:pt modelId="{D5D2E2A7-FFDA-4667-A9F8-8BDC2D3C09EA}" type="parTrans" cxnId="{8D7E7A41-4D78-4658-93EC-38639457A8CD}">
      <dgm:prSet/>
      <dgm:spPr/>
      <dgm:t>
        <a:bodyPr/>
        <a:lstStyle/>
        <a:p>
          <a:endParaRPr lang="en-US"/>
        </a:p>
      </dgm:t>
    </dgm:pt>
    <dgm:pt modelId="{68256875-0DB6-4DCB-A8BA-7498F6234EDB}" type="sibTrans" cxnId="{8D7E7A41-4D78-4658-93EC-38639457A8CD}">
      <dgm:prSet/>
      <dgm:spPr/>
      <dgm:t>
        <a:bodyPr/>
        <a:lstStyle/>
        <a:p>
          <a:endParaRPr lang="en-US"/>
        </a:p>
      </dgm:t>
    </dgm:pt>
    <dgm:pt modelId="{11AB276F-8E0C-46DB-908E-8A04D1F735F7}">
      <dgm:prSet phldrT="[Text]"/>
      <dgm:spPr/>
      <dgm:t>
        <a:bodyPr/>
        <a:lstStyle/>
        <a:p>
          <a:r>
            <a:rPr lang="en-US" dirty="0"/>
            <a:t>Dynamic testing (fuzzing) (DAST)</a:t>
          </a:r>
        </a:p>
      </dgm:t>
    </dgm:pt>
    <dgm:pt modelId="{07C44DFD-F96B-4A8A-8667-916546B4EE95}" type="parTrans" cxnId="{EAFBEF15-7F55-4A52-BF21-79B5B0801AB4}">
      <dgm:prSet/>
      <dgm:spPr/>
      <dgm:t>
        <a:bodyPr/>
        <a:lstStyle/>
        <a:p>
          <a:endParaRPr lang="en-US"/>
        </a:p>
      </dgm:t>
    </dgm:pt>
    <dgm:pt modelId="{0A010079-BAB7-45C7-812B-50E390183092}" type="sibTrans" cxnId="{EAFBEF15-7F55-4A52-BF21-79B5B0801AB4}">
      <dgm:prSet/>
      <dgm:spPr/>
      <dgm:t>
        <a:bodyPr/>
        <a:lstStyle/>
        <a:p>
          <a:endParaRPr lang="en-US"/>
        </a:p>
      </dgm:t>
    </dgm:pt>
    <dgm:pt modelId="{404507A4-B128-4A53-ACE9-4FE27E31512B}">
      <dgm:prSet phldrT="[Text]"/>
      <dgm:spPr/>
      <dgm:t>
        <a:bodyPr/>
        <a:lstStyle/>
        <a:p>
          <a:r>
            <a:rPr lang="en-US" dirty="0"/>
            <a:t>Commit some code</a:t>
          </a:r>
        </a:p>
      </dgm:t>
    </dgm:pt>
    <dgm:pt modelId="{E9393AF6-FC62-4C10-9768-A453C3D33955}" type="parTrans" cxnId="{55CA72A1-D962-44A6-9F24-0B25F1ECE267}">
      <dgm:prSet/>
      <dgm:spPr/>
      <dgm:t>
        <a:bodyPr/>
        <a:lstStyle/>
        <a:p>
          <a:endParaRPr lang="en-US"/>
        </a:p>
      </dgm:t>
    </dgm:pt>
    <dgm:pt modelId="{FFA2D55A-D91E-4627-B83F-D61A754ED1C1}" type="sibTrans" cxnId="{55CA72A1-D962-44A6-9F24-0B25F1ECE267}">
      <dgm:prSet/>
      <dgm:spPr/>
      <dgm:t>
        <a:bodyPr/>
        <a:lstStyle/>
        <a:p>
          <a:endParaRPr lang="en-US"/>
        </a:p>
      </dgm:t>
    </dgm:pt>
    <dgm:pt modelId="{F986E34A-19A0-4259-84D3-5DC89F34A122}">
      <dgm:prSet phldrT="[Text]"/>
      <dgm:spPr/>
      <dgm:t>
        <a:bodyPr/>
        <a:lstStyle/>
        <a:p>
          <a:r>
            <a:rPr lang="en-US" dirty="0"/>
            <a:t>Find and fix vulnerabilities</a:t>
          </a:r>
        </a:p>
      </dgm:t>
    </dgm:pt>
    <dgm:pt modelId="{959AF036-D127-4CB8-BEF2-DE9F49969419}" type="sibTrans" cxnId="{FAB4D0F2-7CD2-49F0-862F-C1933B0144FF}">
      <dgm:prSet/>
      <dgm:spPr/>
      <dgm:t>
        <a:bodyPr/>
        <a:lstStyle/>
        <a:p>
          <a:endParaRPr lang="en-US"/>
        </a:p>
      </dgm:t>
    </dgm:pt>
    <dgm:pt modelId="{D0B745E1-CFAB-46CD-A540-B2D31E0C6D0E}" type="parTrans" cxnId="{FAB4D0F2-7CD2-49F0-862F-C1933B0144FF}">
      <dgm:prSet/>
      <dgm:spPr/>
      <dgm:t>
        <a:bodyPr/>
        <a:lstStyle/>
        <a:p>
          <a:endParaRPr lang="en-US"/>
        </a:p>
      </dgm:t>
    </dgm:pt>
    <dgm:pt modelId="{71730492-8F60-434D-B513-60918E650EA5}" type="pres">
      <dgm:prSet presAssocID="{1CC68C17-9C9B-4979-B149-7CE5C96B940A}" presName="cycle" presStyleCnt="0">
        <dgm:presLayoutVars>
          <dgm:dir/>
          <dgm:resizeHandles val="exact"/>
        </dgm:presLayoutVars>
      </dgm:prSet>
      <dgm:spPr/>
    </dgm:pt>
    <dgm:pt modelId="{ADBEE670-4583-4B98-AA6B-194A7E5EB6E6}" type="pres">
      <dgm:prSet presAssocID="{4AC57515-4624-409C-A2DF-59E55EADDB49}" presName="dummy" presStyleCnt="0"/>
      <dgm:spPr/>
    </dgm:pt>
    <dgm:pt modelId="{CE52C6DC-3BE5-48C2-A50D-EEE4EDDFF6B6}" type="pres">
      <dgm:prSet presAssocID="{4AC57515-4624-409C-A2DF-59E55EADDB49}" presName="node" presStyleLbl="revTx" presStyleIdx="0" presStyleCnt="5">
        <dgm:presLayoutVars>
          <dgm:bulletEnabled val="1"/>
        </dgm:presLayoutVars>
      </dgm:prSet>
      <dgm:spPr/>
    </dgm:pt>
    <dgm:pt modelId="{09039034-4F06-4639-89EC-F14538C11EC2}" type="pres">
      <dgm:prSet presAssocID="{9EC975A9-E376-4E40-AE3F-2DC92D5981C1}" presName="sibTrans" presStyleLbl="node1" presStyleIdx="0" presStyleCnt="5"/>
      <dgm:spPr/>
    </dgm:pt>
    <dgm:pt modelId="{A359BEC4-686C-4A70-BDF9-D074AEA49A16}" type="pres">
      <dgm:prSet presAssocID="{55C9CD80-2A35-48FB-8563-C1519996B4F7}" presName="dummy" presStyleCnt="0"/>
      <dgm:spPr/>
    </dgm:pt>
    <dgm:pt modelId="{9CA23DA7-997D-4DED-A259-7353A720D6C6}" type="pres">
      <dgm:prSet presAssocID="{55C9CD80-2A35-48FB-8563-C1519996B4F7}" presName="node" presStyleLbl="revTx" presStyleIdx="1" presStyleCnt="5">
        <dgm:presLayoutVars>
          <dgm:bulletEnabled val="1"/>
        </dgm:presLayoutVars>
      </dgm:prSet>
      <dgm:spPr/>
    </dgm:pt>
    <dgm:pt modelId="{2AE6142B-6FA4-4196-9BFA-2A5F87427DF8}" type="pres">
      <dgm:prSet presAssocID="{68256875-0DB6-4DCB-A8BA-7498F6234EDB}" presName="sibTrans" presStyleLbl="node1" presStyleIdx="1" presStyleCnt="5"/>
      <dgm:spPr/>
    </dgm:pt>
    <dgm:pt modelId="{0254D1DA-830A-4872-95A3-EAF315111E61}" type="pres">
      <dgm:prSet presAssocID="{11AB276F-8E0C-46DB-908E-8A04D1F735F7}" presName="dummy" presStyleCnt="0"/>
      <dgm:spPr/>
    </dgm:pt>
    <dgm:pt modelId="{8A1F1673-F720-405C-BEAB-24027A7C167A}" type="pres">
      <dgm:prSet presAssocID="{11AB276F-8E0C-46DB-908E-8A04D1F735F7}" presName="node" presStyleLbl="revTx" presStyleIdx="2" presStyleCnt="5">
        <dgm:presLayoutVars>
          <dgm:bulletEnabled val="1"/>
        </dgm:presLayoutVars>
      </dgm:prSet>
      <dgm:spPr/>
    </dgm:pt>
    <dgm:pt modelId="{989A2C65-60C4-4FE2-9196-65DFCD709DDF}" type="pres">
      <dgm:prSet presAssocID="{0A010079-BAB7-45C7-812B-50E390183092}" presName="sibTrans" presStyleLbl="node1" presStyleIdx="2" presStyleCnt="5"/>
      <dgm:spPr/>
    </dgm:pt>
    <dgm:pt modelId="{6040EA18-CE66-4F5B-9D1F-21B48C44AED3}" type="pres">
      <dgm:prSet presAssocID="{F986E34A-19A0-4259-84D3-5DC89F34A122}" presName="dummy" presStyleCnt="0"/>
      <dgm:spPr/>
    </dgm:pt>
    <dgm:pt modelId="{ED60F4EA-BC7A-4A94-9433-A634A20762A1}" type="pres">
      <dgm:prSet presAssocID="{F986E34A-19A0-4259-84D3-5DC89F34A122}" presName="node" presStyleLbl="revTx" presStyleIdx="3" presStyleCnt="5">
        <dgm:presLayoutVars>
          <dgm:bulletEnabled val="1"/>
        </dgm:presLayoutVars>
      </dgm:prSet>
      <dgm:spPr/>
    </dgm:pt>
    <dgm:pt modelId="{BDDB5B65-5221-424F-AAE0-D669027BE361}" type="pres">
      <dgm:prSet presAssocID="{959AF036-D127-4CB8-BEF2-DE9F49969419}" presName="sibTrans" presStyleLbl="node1" presStyleIdx="3" presStyleCnt="5"/>
      <dgm:spPr/>
    </dgm:pt>
    <dgm:pt modelId="{6CA98FB9-F232-41D2-AF6D-319C79CB9660}" type="pres">
      <dgm:prSet presAssocID="{404507A4-B128-4A53-ACE9-4FE27E31512B}" presName="dummy" presStyleCnt="0"/>
      <dgm:spPr/>
    </dgm:pt>
    <dgm:pt modelId="{74075731-D228-41E1-8610-724D3476E469}" type="pres">
      <dgm:prSet presAssocID="{404507A4-B128-4A53-ACE9-4FE27E31512B}" presName="node" presStyleLbl="revTx" presStyleIdx="4" presStyleCnt="5">
        <dgm:presLayoutVars>
          <dgm:bulletEnabled val="1"/>
        </dgm:presLayoutVars>
      </dgm:prSet>
      <dgm:spPr/>
    </dgm:pt>
    <dgm:pt modelId="{45945822-176A-49DF-B418-5264A7D1B05B}" type="pres">
      <dgm:prSet presAssocID="{FFA2D55A-D91E-4627-B83F-D61A754ED1C1}" presName="sibTrans" presStyleLbl="node1" presStyleIdx="4" presStyleCnt="5"/>
      <dgm:spPr/>
    </dgm:pt>
  </dgm:ptLst>
  <dgm:cxnLst>
    <dgm:cxn modelId="{14DAEF02-A523-4469-AFB8-57C48C379AFB}" type="presOf" srcId="{F986E34A-19A0-4259-84D3-5DC89F34A122}" destId="{ED60F4EA-BC7A-4A94-9433-A634A20762A1}" srcOrd="0" destOrd="0" presId="urn:microsoft.com/office/officeart/2005/8/layout/cycle1"/>
    <dgm:cxn modelId="{55CB2B15-11C2-442C-9F3F-901EE8A3A909}" type="presOf" srcId="{1CC68C17-9C9B-4979-B149-7CE5C96B940A}" destId="{71730492-8F60-434D-B513-60918E650EA5}" srcOrd="0" destOrd="0" presId="urn:microsoft.com/office/officeart/2005/8/layout/cycle1"/>
    <dgm:cxn modelId="{EAFBEF15-7F55-4A52-BF21-79B5B0801AB4}" srcId="{1CC68C17-9C9B-4979-B149-7CE5C96B940A}" destId="{11AB276F-8E0C-46DB-908E-8A04D1F735F7}" srcOrd="2" destOrd="0" parTransId="{07C44DFD-F96B-4A8A-8667-916546B4EE95}" sibTransId="{0A010079-BAB7-45C7-812B-50E390183092}"/>
    <dgm:cxn modelId="{8D7E7A41-4D78-4658-93EC-38639457A8CD}" srcId="{1CC68C17-9C9B-4979-B149-7CE5C96B940A}" destId="{55C9CD80-2A35-48FB-8563-C1519996B4F7}" srcOrd="1" destOrd="0" parTransId="{D5D2E2A7-FFDA-4667-A9F8-8BDC2D3C09EA}" sibTransId="{68256875-0DB6-4DCB-A8BA-7498F6234EDB}"/>
    <dgm:cxn modelId="{51C1EF69-3F45-43EC-ABCF-94F1221366E5}" type="presOf" srcId="{0A010079-BAB7-45C7-812B-50E390183092}" destId="{989A2C65-60C4-4FE2-9196-65DFCD709DDF}" srcOrd="0" destOrd="0" presId="urn:microsoft.com/office/officeart/2005/8/layout/cycle1"/>
    <dgm:cxn modelId="{3A531B4A-63FB-4622-99AE-7A8C8FE980DF}" type="presOf" srcId="{959AF036-D127-4CB8-BEF2-DE9F49969419}" destId="{BDDB5B65-5221-424F-AAE0-D669027BE361}" srcOrd="0" destOrd="0" presId="urn:microsoft.com/office/officeart/2005/8/layout/cycle1"/>
    <dgm:cxn modelId="{9813E452-2480-4916-AB14-D1BA1F9235F6}" type="presOf" srcId="{404507A4-B128-4A53-ACE9-4FE27E31512B}" destId="{74075731-D228-41E1-8610-724D3476E469}" srcOrd="0" destOrd="0" presId="urn:microsoft.com/office/officeart/2005/8/layout/cycle1"/>
    <dgm:cxn modelId="{9619D89F-D5D2-41A7-A4BD-83A792225EEF}" srcId="{1CC68C17-9C9B-4979-B149-7CE5C96B940A}" destId="{4AC57515-4624-409C-A2DF-59E55EADDB49}" srcOrd="0" destOrd="0" parTransId="{8140A8FE-08C9-4B52-A7AC-121127DE3AF7}" sibTransId="{9EC975A9-E376-4E40-AE3F-2DC92D5981C1}"/>
    <dgm:cxn modelId="{55CA72A1-D962-44A6-9F24-0B25F1ECE267}" srcId="{1CC68C17-9C9B-4979-B149-7CE5C96B940A}" destId="{404507A4-B128-4A53-ACE9-4FE27E31512B}" srcOrd="4" destOrd="0" parTransId="{E9393AF6-FC62-4C10-9768-A453C3D33955}" sibTransId="{FFA2D55A-D91E-4627-B83F-D61A754ED1C1}"/>
    <dgm:cxn modelId="{03AF17C6-A732-4AAF-AB31-5DE963BEDAAF}" type="presOf" srcId="{55C9CD80-2A35-48FB-8563-C1519996B4F7}" destId="{9CA23DA7-997D-4DED-A259-7353A720D6C6}" srcOrd="0" destOrd="0" presId="urn:microsoft.com/office/officeart/2005/8/layout/cycle1"/>
    <dgm:cxn modelId="{F9535AD8-291F-4940-9CB7-8AF82FA6493A}" type="presOf" srcId="{68256875-0DB6-4DCB-A8BA-7498F6234EDB}" destId="{2AE6142B-6FA4-4196-9BFA-2A5F87427DF8}" srcOrd="0" destOrd="0" presId="urn:microsoft.com/office/officeart/2005/8/layout/cycle1"/>
    <dgm:cxn modelId="{624D5FD9-A6FF-4A43-BEBC-E40272012EEF}" type="presOf" srcId="{9EC975A9-E376-4E40-AE3F-2DC92D5981C1}" destId="{09039034-4F06-4639-89EC-F14538C11EC2}" srcOrd="0" destOrd="0" presId="urn:microsoft.com/office/officeart/2005/8/layout/cycle1"/>
    <dgm:cxn modelId="{472A49E4-E1DD-4062-BACC-9F4B5FA984B2}" type="presOf" srcId="{FFA2D55A-D91E-4627-B83F-D61A754ED1C1}" destId="{45945822-176A-49DF-B418-5264A7D1B05B}" srcOrd="0" destOrd="0" presId="urn:microsoft.com/office/officeart/2005/8/layout/cycle1"/>
    <dgm:cxn modelId="{8C1310E5-4E29-4686-A513-6D1DF5AC6CE3}" type="presOf" srcId="{11AB276F-8E0C-46DB-908E-8A04D1F735F7}" destId="{8A1F1673-F720-405C-BEAB-24027A7C167A}" srcOrd="0" destOrd="0" presId="urn:microsoft.com/office/officeart/2005/8/layout/cycle1"/>
    <dgm:cxn modelId="{FAB4D0F2-7CD2-49F0-862F-C1933B0144FF}" srcId="{1CC68C17-9C9B-4979-B149-7CE5C96B940A}" destId="{F986E34A-19A0-4259-84D3-5DC89F34A122}" srcOrd="3" destOrd="0" parTransId="{D0B745E1-CFAB-46CD-A540-B2D31E0C6D0E}" sibTransId="{959AF036-D127-4CB8-BEF2-DE9F49969419}"/>
    <dgm:cxn modelId="{5A03D5FE-C796-4C30-85A8-F93CC9EEFB4B}" type="presOf" srcId="{4AC57515-4624-409C-A2DF-59E55EADDB49}" destId="{CE52C6DC-3BE5-48C2-A50D-EEE4EDDFF6B6}" srcOrd="0" destOrd="0" presId="urn:microsoft.com/office/officeart/2005/8/layout/cycle1"/>
    <dgm:cxn modelId="{D2137C42-B9D3-4D30-9E82-366E35B9CAC8}" type="presParOf" srcId="{71730492-8F60-434D-B513-60918E650EA5}" destId="{ADBEE670-4583-4B98-AA6B-194A7E5EB6E6}" srcOrd="0" destOrd="0" presId="urn:microsoft.com/office/officeart/2005/8/layout/cycle1"/>
    <dgm:cxn modelId="{231718DE-A3BA-409C-AAE1-9A03FD91ABDE}" type="presParOf" srcId="{71730492-8F60-434D-B513-60918E650EA5}" destId="{CE52C6DC-3BE5-48C2-A50D-EEE4EDDFF6B6}" srcOrd="1" destOrd="0" presId="urn:microsoft.com/office/officeart/2005/8/layout/cycle1"/>
    <dgm:cxn modelId="{587DBE7F-3294-4F1A-ACAF-062E7A45355E}" type="presParOf" srcId="{71730492-8F60-434D-B513-60918E650EA5}" destId="{09039034-4F06-4639-89EC-F14538C11EC2}" srcOrd="2" destOrd="0" presId="urn:microsoft.com/office/officeart/2005/8/layout/cycle1"/>
    <dgm:cxn modelId="{5968DB8C-9316-4BC4-91DE-6495DE95FA05}" type="presParOf" srcId="{71730492-8F60-434D-B513-60918E650EA5}" destId="{A359BEC4-686C-4A70-BDF9-D074AEA49A16}" srcOrd="3" destOrd="0" presId="urn:microsoft.com/office/officeart/2005/8/layout/cycle1"/>
    <dgm:cxn modelId="{72BFAF51-E872-45BD-998E-A048C18DBA01}" type="presParOf" srcId="{71730492-8F60-434D-B513-60918E650EA5}" destId="{9CA23DA7-997D-4DED-A259-7353A720D6C6}" srcOrd="4" destOrd="0" presId="urn:microsoft.com/office/officeart/2005/8/layout/cycle1"/>
    <dgm:cxn modelId="{2BDD95E3-187D-40DE-AE0C-8299B1475D83}" type="presParOf" srcId="{71730492-8F60-434D-B513-60918E650EA5}" destId="{2AE6142B-6FA4-4196-9BFA-2A5F87427DF8}" srcOrd="5" destOrd="0" presId="urn:microsoft.com/office/officeart/2005/8/layout/cycle1"/>
    <dgm:cxn modelId="{8CC784E7-9D36-4810-956B-A72E6F776210}" type="presParOf" srcId="{71730492-8F60-434D-B513-60918E650EA5}" destId="{0254D1DA-830A-4872-95A3-EAF315111E61}" srcOrd="6" destOrd="0" presId="urn:microsoft.com/office/officeart/2005/8/layout/cycle1"/>
    <dgm:cxn modelId="{A2319B56-5629-4FA4-806C-ABD514224121}" type="presParOf" srcId="{71730492-8F60-434D-B513-60918E650EA5}" destId="{8A1F1673-F720-405C-BEAB-24027A7C167A}" srcOrd="7" destOrd="0" presId="urn:microsoft.com/office/officeart/2005/8/layout/cycle1"/>
    <dgm:cxn modelId="{B225082C-2FB3-4302-9D6E-C720893AFA54}" type="presParOf" srcId="{71730492-8F60-434D-B513-60918E650EA5}" destId="{989A2C65-60C4-4FE2-9196-65DFCD709DDF}" srcOrd="8" destOrd="0" presId="urn:microsoft.com/office/officeart/2005/8/layout/cycle1"/>
    <dgm:cxn modelId="{F3AAD6D9-FDE7-44D2-A7EF-8D560BD5FF39}" type="presParOf" srcId="{71730492-8F60-434D-B513-60918E650EA5}" destId="{6040EA18-CE66-4F5B-9D1F-21B48C44AED3}" srcOrd="9" destOrd="0" presId="urn:microsoft.com/office/officeart/2005/8/layout/cycle1"/>
    <dgm:cxn modelId="{5D481A89-E4B0-48E2-9A63-A73F71DEEF96}" type="presParOf" srcId="{71730492-8F60-434D-B513-60918E650EA5}" destId="{ED60F4EA-BC7A-4A94-9433-A634A20762A1}" srcOrd="10" destOrd="0" presId="urn:microsoft.com/office/officeart/2005/8/layout/cycle1"/>
    <dgm:cxn modelId="{D8D1EA32-5887-4918-814D-D70C813F2084}" type="presParOf" srcId="{71730492-8F60-434D-B513-60918E650EA5}" destId="{BDDB5B65-5221-424F-AAE0-D669027BE361}" srcOrd="11" destOrd="0" presId="urn:microsoft.com/office/officeart/2005/8/layout/cycle1"/>
    <dgm:cxn modelId="{9A93517D-860E-41E1-BB98-F65082415633}" type="presParOf" srcId="{71730492-8F60-434D-B513-60918E650EA5}" destId="{6CA98FB9-F232-41D2-AF6D-319C79CB9660}" srcOrd="12" destOrd="0" presId="urn:microsoft.com/office/officeart/2005/8/layout/cycle1"/>
    <dgm:cxn modelId="{784DFBB7-4FC9-40E4-9AFB-AFE174384D05}" type="presParOf" srcId="{71730492-8F60-434D-B513-60918E650EA5}" destId="{74075731-D228-41E1-8610-724D3476E469}" srcOrd="13" destOrd="0" presId="urn:microsoft.com/office/officeart/2005/8/layout/cycle1"/>
    <dgm:cxn modelId="{F58E1F12-D945-456C-93DB-55EB13CD6EA9}" type="presParOf" srcId="{71730492-8F60-434D-B513-60918E650EA5}" destId="{45945822-176A-49DF-B418-5264A7D1B05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39A6C-49BC-48F4-A418-AABBBDF98CFF}" type="doc">
      <dgm:prSet loTypeId="urn:microsoft.com/office/officeart/2005/8/layout/venn2" loCatId="relationship" qsTypeId="urn:microsoft.com/office/officeart/2005/8/quickstyle/simple5" qsCatId="simple" csTypeId="urn:microsoft.com/office/officeart/2005/8/colors/colorful2" csCatId="colorful" phldr="1"/>
      <dgm:spPr/>
    </dgm:pt>
    <dgm:pt modelId="{0D9C9AA7-6B77-4C24-87F6-B367CB198645}">
      <dgm:prSet phldrT="[Text]"/>
      <dgm:spPr/>
      <dgm:t>
        <a:bodyPr/>
        <a:lstStyle/>
        <a:p>
          <a:r>
            <a:rPr lang="en-US" dirty="0"/>
            <a:t>GPL</a:t>
          </a:r>
        </a:p>
      </dgm:t>
    </dgm:pt>
    <dgm:pt modelId="{DEC790D1-B377-4C5A-8A01-BF287598994B}" type="parTrans" cxnId="{76912BC0-C6F5-456F-AF33-0D78271788C8}">
      <dgm:prSet/>
      <dgm:spPr/>
      <dgm:t>
        <a:bodyPr/>
        <a:lstStyle/>
        <a:p>
          <a:endParaRPr lang="en-US"/>
        </a:p>
      </dgm:t>
    </dgm:pt>
    <dgm:pt modelId="{62F37BAA-8EA4-43B2-BF91-557053916E60}" type="sibTrans" cxnId="{76912BC0-C6F5-456F-AF33-0D78271788C8}">
      <dgm:prSet/>
      <dgm:spPr/>
      <dgm:t>
        <a:bodyPr/>
        <a:lstStyle/>
        <a:p>
          <a:endParaRPr lang="en-US"/>
        </a:p>
      </dgm:t>
    </dgm:pt>
    <dgm:pt modelId="{CA6FD41F-69CF-456E-A8E1-0872A3ABFD5C}">
      <dgm:prSet phldrT="[Text]"/>
      <dgm:spPr/>
      <dgm:t>
        <a:bodyPr/>
        <a:lstStyle/>
        <a:p>
          <a:r>
            <a:rPr lang="en-US" dirty="0"/>
            <a:t>TM DSL</a:t>
          </a:r>
        </a:p>
      </dgm:t>
    </dgm:pt>
    <dgm:pt modelId="{7AE07571-E63D-4B56-A0A5-CD78AFF7C4D9}" type="parTrans" cxnId="{D34CD56D-C303-4953-82D5-C18B19455EB5}">
      <dgm:prSet/>
      <dgm:spPr/>
      <dgm:t>
        <a:bodyPr/>
        <a:lstStyle/>
        <a:p>
          <a:endParaRPr lang="en-US"/>
        </a:p>
      </dgm:t>
    </dgm:pt>
    <dgm:pt modelId="{86A4F05C-DDB7-4F36-91F8-DBCCDD774A70}" type="sibTrans" cxnId="{D34CD56D-C303-4953-82D5-C18B19455EB5}">
      <dgm:prSet/>
      <dgm:spPr/>
      <dgm:t>
        <a:bodyPr/>
        <a:lstStyle/>
        <a:p>
          <a:endParaRPr lang="en-US"/>
        </a:p>
      </dgm:t>
    </dgm:pt>
    <dgm:pt modelId="{58909C01-F12D-4265-B788-8B13AB25330B}">
      <dgm:prSet phldrT="[Text]"/>
      <dgm:spPr/>
      <dgm:t>
        <a:bodyPr/>
        <a:lstStyle/>
        <a:p>
          <a:r>
            <a:rPr lang="en-US" dirty="0"/>
            <a:t>TM Standard</a:t>
          </a:r>
        </a:p>
      </dgm:t>
    </dgm:pt>
    <dgm:pt modelId="{438C8D86-1276-4BC5-8E2E-146177A276B3}" type="parTrans" cxnId="{1E8D7CC6-E30E-406A-B426-68297FBD7507}">
      <dgm:prSet/>
      <dgm:spPr/>
      <dgm:t>
        <a:bodyPr/>
        <a:lstStyle/>
        <a:p>
          <a:endParaRPr lang="en-US"/>
        </a:p>
      </dgm:t>
    </dgm:pt>
    <dgm:pt modelId="{884BF71F-E53A-41FB-B57D-B2436A87B64D}" type="sibTrans" cxnId="{1E8D7CC6-E30E-406A-B426-68297FBD7507}">
      <dgm:prSet/>
      <dgm:spPr/>
      <dgm:t>
        <a:bodyPr/>
        <a:lstStyle/>
        <a:p>
          <a:endParaRPr lang="en-US"/>
        </a:p>
      </dgm:t>
    </dgm:pt>
    <dgm:pt modelId="{A6EEA39E-B45B-415D-8414-5036A4BCFF1E}" type="pres">
      <dgm:prSet presAssocID="{B6539A6C-49BC-48F4-A418-AABBBDF98CFF}" presName="Name0" presStyleCnt="0">
        <dgm:presLayoutVars>
          <dgm:chMax val="7"/>
          <dgm:resizeHandles val="exact"/>
        </dgm:presLayoutVars>
      </dgm:prSet>
      <dgm:spPr/>
    </dgm:pt>
    <dgm:pt modelId="{60CF6F6C-D3CB-4C79-8582-8EEC69D505E3}" type="pres">
      <dgm:prSet presAssocID="{B6539A6C-49BC-48F4-A418-AABBBDF98CFF}" presName="comp1" presStyleCnt="0"/>
      <dgm:spPr/>
    </dgm:pt>
    <dgm:pt modelId="{29B0A336-9496-4996-8A5A-181E516E0770}" type="pres">
      <dgm:prSet presAssocID="{B6539A6C-49BC-48F4-A418-AABBBDF98CFF}" presName="circle1" presStyleLbl="node1" presStyleIdx="0" presStyleCnt="3"/>
      <dgm:spPr/>
    </dgm:pt>
    <dgm:pt modelId="{D7529493-8186-4B5D-9662-5A41022E9C23}" type="pres">
      <dgm:prSet presAssocID="{B6539A6C-49BC-48F4-A418-AABBBDF98CFF}" presName="c1text" presStyleLbl="node1" presStyleIdx="0" presStyleCnt="3">
        <dgm:presLayoutVars>
          <dgm:bulletEnabled val="1"/>
        </dgm:presLayoutVars>
      </dgm:prSet>
      <dgm:spPr/>
    </dgm:pt>
    <dgm:pt modelId="{FDA0C1D6-A0E4-4552-A49E-42F776B8B248}" type="pres">
      <dgm:prSet presAssocID="{B6539A6C-49BC-48F4-A418-AABBBDF98CFF}" presName="comp2" presStyleCnt="0"/>
      <dgm:spPr/>
    </dgm:pt>
    <dgm:pt modelId="{04CE4ABC-EEF7-419E-8254-326F9C2708F5}" type="pres">
      <dgm:prSet presAssocID="{B6539A6C-49BC-48F4-A418-AABBBDF98CFF}" presName="circle2" presStyleLbl="node1" presStyleIdx="1" presStyleCnt="3"/>
      <dgm:spPr/>
    </dgm:pt>
    <dgm:pt modelId="{A3C64011-78F2-4F19-B74C-B63861CEDA98}" type="pres">
      <dgm:prSet presAssocID="{B6539A6C-49BC-48F4-A418-AABBBDF98CFF}" presName="c2text" presStyleLbl="node1" presStyleIdx="1" presStyleCnt="3">
        <dgm:presLayoutVars>
          <dgm:bulletEnabled val="1"/>
        </dgm:presLayoutVars>
      </dgm:prSet>
      <dgm:spPr/>
    </dgm:pt>
    <dgm:pt modelId="{62A6B883-3367-4DF4-B743-C5A21A4BCE3B}" type="pres">
      <dgm:prSet presAssocID="{B6539A6C-49BC-48F4-A418-AABBBDF98CFF}" presName="comp3" presStyleCnt="0"/>
      <dgm:spPr/>
    </dgm:pt>
    <dgm:pt modelId="{28FBB85B-93D6-46E4-991A-F4643C21EE8B}" type="pres">
      <dgm:prSet presAssocID="{B6539A6C-49BC-48F4-A418-AABBBDF98CFF}" presName="circle3" presStyleLbl="node1" presStyleIdx="2" presStyleCnt="3"/>
      <dgm:spPr/>
    </dgm:pt>
    <dgm:pt modelId="{C80681D2-A4FB-4A08-8473-F1A000361F6D}" type="pres">
      <dgm:prSet presAssocID="{B6539A6C-49BC-48F4-A418-AABBBDF98CF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D3313D34-1D93-4289-A2D9-6DCFECCC41DE}" type="presOf" srcId="{CA6FD41F-69CF-456E-A8E1-0872A3ABFD5C}" destId="{04CE4ABC-EEF7-419E-8254-326F9C2708F5}" srcOrd="0" destOrd="0" presId="urn:microsoft.com/office/officeart/2005/8/layout/venn2"/>
    <dgm:cxn modelId="{9D324038-ECD6-4C70-89F1-367BD2D812A8}" type="presOf" srcId="{B6539A6C-49BC-48F4-A418-AABBBDF98CFF}" destId="{A6EEA39E-B45B-415D-8414-5036A4BCFF1E}" srcOrd="0" destOrd="0" presId="urn:microsoft.com/office/officeart/2005/8/layout/venn2"/>
    <dgm:cxn modelId="{D34CD56D-C303-4953-82D5-C18B19455EB5}" srcId="{B6539A6C-49BC-48F4-A418-AABBBDF98CFF}" destId="{CA6FD41F-69CF-456E-A8E1-0872A3ABFD5C}" srcOrd="1" destOrd="0" parTransId="{7AE07571-E63D-4B56-A0A5-CD78AFF7C4D9}" sibTransId="{86A4F05C-DDB7-4F36-91F8-DBCCDD774A70}"/>
    <dgm:cxn modelId="{FE7856A6-0C79-4B3F-B7DC-BE848296D2AF}" type="presOf" srcId="{0D9C9AA7-6B77-4C24-87F6-B367CB198645}" destId="{D7529493-8186-4B5D-9662-5A41022E9C23}" srcOrd="1" destOrd="0" presId="urn:microsoft.com/office/officeart/2005/8/layout/venn2"/>
    <dgm:cxn modelId="{33E9D6AE-DDFE-4A53-9612-51EEBF3AB34F}" type="presOf" srcId="{58909C01-F12D-4265-B788-8B13AB25330B}" destId="{C80681D2-A4FB-4A08-8473-F1A000361F6D}" srcOrd="1" destOrd="0" presId="urn:microsoft.com/office/officeart/2005/8/layout/venn2"/>
    <dgm:cxn modelId="{76912BC0-C6F5-456F-AF33-0D78271788C8}" srcId="{B6539A6C-49BC-48F4-A418-AABBBDF98CFF}" destId="{0D9C9AA7-6B77-4C24-87F6-B367CB198645}" srcOrd="0" destOrd="0" parTransId="{DEC790D1-B377-4C5A-8A01-BF287598994B}" sibTransId="{62F37BAA-8EA4-43B2-BF91-557053916E60}"/>
    <dgm:cxn modelId="{A554B1C0-F2E6-4B82-B26A-7DEBA2A852A5}" type="presOf" srcId="{0D9C9AA7-6B77-4C24-87F6-B367CB198645}" destId="{29B0A336-9496-4996-8A5A-181E516E0770}" srcOrd="0" destOrd="0" presId="urn:microsoft.com/office/officeart/2005/8/layout/venn2"/>
    <dgm:cxn modelId="{1E8D7CC6-E30E-406A-B426-68297FBD7507}" srcId="{B6539A6C-49BC-48F4-A418-AABBBDF98CFF}" destId="{58909C01-F12D-4265-B788-8B13AB25330B}" srcOrd="2" destOrd="0" parTransId="{438C8D86-1276-4BC5-8E2E-146177A276B3}" sibTransId="{884BF71F-E53A-41FB-B57D-B2436A87B64D}"/>
    <dgm:cxn modelId="{7ACC4AED-9FC7-4C2E-9570-89E0800522F1}" type="presOf" srcId="{CA6FD41F-69CF-456E-A8E1-0872A3ABFD5C}" destId="{A3C64011-78F2-4F19-B74C-B63861CEDA98}" srcOrd="1" destOrd="0" presId="urn:microsoft.com/office/officeart/2005/8/layout/venn2"/>
    <dgm:cxn modelId="{BE76D3FC-E491-4856-8118-EDEFCBB9C1D5}" type="presOf" srcId="{58909C01-F12D-4265-B788-8B13AB25330B}" destId="{28FBB85B-93D6-46E4-991A-F4643C21EE8B}" srcOrd="0" destOrd="0" presId="urn:microsoft.com/office/officeart/2005/8/layout/venn2"/>
    <dgm:cxn modelId="{127CCB1F-AE3C-479E-991C-143FA7F3F0AE}" type="presParOf" srcId="{A6EEA39E-B45B-415D-8414-5036A4BCFF1E}" destId="{60CF6F6C-D3CB-4C79-8582-8EEC69D505E3}" srcOrd="0" destOrd="0" presId="urn:microsoft.com/office/officeart/2005/8/layout/venn2"/>
    <dgm:cxn modelId="{52DF8F99-2815-4828-B945-A83A30705D7E}" type="presParOf" srcId="{60CF6F6C-D3CB-4C79-8582-8EEC69D505E3}" destId="{29B0A336-9496-4996-8A5A-181E516E0770}" srcOrd="0" destOrd="0" presId="urn:microsoft.com/office/officeart/2005/8/layout/venn2"/>
    <dgm:cxn modelId="{93948417-73A0-48AA-ABD0-03BDA03B14CD}" type="presParOf" srcId="{60CF6F6C-D3CB-4C79-8582-8EEC69D505E3}" destId="{D7529493-8186-4B5D-9662-5A41022E9C23}" srcOrd="1" destOrd="0" presId="urn:microsoft.com/office/officeart/2005/8/layout/venn2"/>
    <dgm:cxn modelId="{8D3052B5-FD7B-4912-8B6A-7D2888515CC9}" type="presParOf" srcId="{A6EEA39E-B45B-415D-8414-5036A4BCFF1E}" destId="{FDA0C1D6-A0E4-4552-A49E-42F776B8B248}" srcOrd="1" destOrd="0" presId="urn:microsoft.com/office/officeart/2005/8/layout/venn2"/>
    <dgm:cxn modelId="{159F5461-59EE-46AB-90E7-F63F7BA5A265}" type="presParOf" srcId="{FDA0C1D6-A0E4-4552-A49E-42F776B8B248}" destId="{04CE4ABC-EEF7-419E-8254-326F9C2708F5}" srcOrd="0" destOrd="0" presId="urn:microsoft.com/office/officeart/2005/8/layout/venn2"/>
    <dgm:cxn modelId="{6F1C4CEA-5260-4177-A9DD-08576EFA73B4}" type="presParOf" srcId="{FDA0C1D6-A0E4-4552-A49E-42F776B8B248}" destId="{A3C64011-78F2-4F19-B74C-B63861CEDA98}" srcOrd="1" destOrd="0" presId="urn:microsoft.com/office/officeart/2005/8/layout/venn2"/>
    <dgm:cxn modelId="{D92EDEEA-70FE-4B25-BBE4-C686B721ADF5}" type="presParOf" srcId="{A6EEA39E-B45B-415D-8414-5036A4BCFF1E}" destId="{62A6B883-3367-4DF4-B743-C5A21A4BCE3B}" srcOrd="2" destOrd="0" presId="urn:microsoft.com/office/officeart/2005/8/layout/venn2"/>
    <dgm:cxn modelId="{26DDD035-FF1E-4B2A-A9C7-641F03AB39E6}" type="presParOf" srcId="{62A6B883-3367-4DF4-B743-C5A21A4BCE3B}" destId="{28FBB85B-93D6-46E4-991A-F4643C21EE8B}" srcOrd="0" destOrd="0" presId="urn:microsoft.com/office/officeart/2005/8/layout/venn2"/>
    <dgm:cxn modelId="{999A384D-9E66-4F74-9731-98D00FDB6C98}" type="presParOf" srcId="{62A6B883-3367-4DF4-B743-C5A21A4BCE3B}" destId="{C80681D2-A4FB-4A08-8473-F1A000361F6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2C6DC-3BE5-48C2-A50D-EEE4EDDFF6B6}">
      <dsp:nvSpPr>
        <dsp:cNvPr id="0" name=""/>
        <dsp:cNvSpPr/>
      </dsp:nvSpPr>
      <dsp:spPr>
        <a:xfrm>
          <a:off x="4315060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code review</a:t>
          </a:r>
        </a:p>
      </dsp:txBody>
      <dsp:txXfrm>
        <a:off x="4315060" y="35899"/>
        <a:ext cx="1230349" cy="1230349"/>
      </dsp:txXfrm>
    </dsp:sp>
    <dsp:sp modelId="{09039034-4F06-4639-89EC-F14538C11EC2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23DA7-997D-4DED-A259-7353A720D6C6}">
      <dsp:nvSpPr>
        <dsp:cNvPr id="0" name=""/>
        <dsp:cNvSpPr/>
      </dsp:nvSpPr>
      <dsp:spPr>
        <a:xfrm>
          <a:off x="5058422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source code scanning (SAST)</a:t>
          </a:r>
        </a:p>
      </dsp:txBody>
      <dsp:txXfrm>
        <a:off x="5058422" y="2323733"/>
        <a:ext cx="1230349" cy="1230349"/>
      </dsp:txXfrm>
    </dsp:sp>
    <dsp:sp modelId="{2AE6142B-6FA4-4196-9BFA-2A5F87427DF8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F1673-F720-405C-BEAB-24027A7C167A}">
      <dsp:nvSpPr>
        <dsp:cNvPr id="0" name=""/>
        <dsp:cNvSpPr/>
      </dsp:nvSpPr>
      <dsp:spPr>
        <a:xfrm>
          <a:off x="3112275" y="3737692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testing (fuzzing) (DAST)</a:t>
          </a:r>
        </a:p>
      </dsp:txBody>
      <dsp:txXfrm>
        <a:off x="3112275" y="3737692"/>
        <a:ext cx="1230349" cy="1230349"/>
      </dsp:txXfrm>
    </dsp:sp>
    <dsp:sp modelId="{989A2C65-60C4-4FE2-9196-65DFCD709DDF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0F4EA-BC7A-4A94-9433-A634A20762A1}">
      <dsp:nvSpPr>
        <dsp:cNvPr id="0" name=""/>
        <dsp:cNvSpPr/>
      </dsp:nvSpPr>
      <dsp:spPr>
        <a:xfrm>
          <a:off x="1166127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and fix vulnerabilities</a:t>
          </a:r>
        </a:p>
      </dsp:txBody>
      <dsp:txXfrm>
        <a:off x="1166127" y="2323733"/>
        <a:ext cx="1230349" cy="1230349"/>
      </dsp:txXfrm>
    </dsp:sp>
    <dsp:sp modelId="{BDDB5B65-5221-424F-AAE0-D669027BE361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5731-D228-41E1-8610-724D3476E469}">
      <dsp:nvSpPr>
        <dsp:cNvPr id="0" name=""/>
        <dsp:cNvSpPr/>
      </dsp:nvSpPr>
      <dsp:spPr>
        <a:xfrm>
          <a:off x="1909489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Commit some code</a:t>
          </a:r>
        </a:p>
      </dsp:txBody>
      <dsp:txXfrm>
        <a:off x="1909489" y="35899"/>
        <a:ext cx="1230349" cy="1230349"/>
      </dsp:txXfrm>
    </dsp:sp>
    <dsp:sp modelId="{45945822-176A-49DF-B418-5264A7D1B05B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0A336-9496-4996-8A5A-181E516E0770}">
      <dsp:nvSpPr>
        <dsp:cNvPr id="0" name=""/>
        <dsp:cNvSpPr/>
      </dsp:nvSpPr>
      <dsp:spPr>
        <a:xfrm>
          <a:off x="1064535" y="0"/>
          <a:ext cx="4258140" cy="425814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GPL</a:t>
          </a:r>
        </a:p>
      </dsp:txBody>
      <dsp:txXfrm>
        <a:off x="2449495" y="212906"/>
        <a:ext cx="1488219" cy="638721"/>
      </dsp:txXfrm>
    </dsp:sp>
    <dsp:sp modelId="{04CE4ABC-EEF7-419E-8254-326F9C2708F5}">
      <dsp:nvSpPr>
        <dsp:cNvPr id="0" name=""/>
        <dsp:cNvSpPr/>
      </dsp:nvSpPr>
      <dsp:spPr>
        <a:xfrm>
          <a:off x="1596802" y="1064534"/>
          <a:ext cx="3193605" cy="3193605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TM DSL</a:t>
          </a:r>
        </a:p>
      </dsp:txBody>
      <dsp:txXfrm>
        <a:off x="2449495" y="1264135"/>
        <a:ext cx="1488219" cy="598800"/>
      </dsp:txXfrm>
    </dsp:sp>
    <dsp:sp modelId="{28FBB85B-93D6-46E4-991A-F4643C21EE8B}">
      <dsp:nvSpPr>
        <dsp:cNvPr id="0" name=""/>
        <dsp:cNvSpPr/>
      </dsp:nvSpPr>
      <dsp:spPr>
        <a:xfrm>
          <a:off x="2129070" y="2129070"/>
          <a:ext cx="2129070" cy="2129070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TM Standard</a:t>
          </a:r>
        </a:p>
      </dsp:txBody>
      <dsp:txXfrm>
        <a:off x="2440865" y="2661337"/>
        <a:ext cx="1505479" cy="1064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it-k.com/dev-basic-oop/blueprint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https://commons.wikimedia.org/wiki/File:Microsoft_Office_PowerPoint_(2019%E2%80%93present).svg</a:t>
            </a:r>
          </a:p>
          <a:p>
            <a:r>
              <a:rPr lang="en-US" dirty="0"/>
              <a:t>https://commons.wikimedia.org/wiki/File:Microsoft_Office_Visio_(2019).svg</a:t>
            </a:r>
          </a:p>
          <a:p>
            <a:r>
              <a:rPr lang="en-US" dirty="0"/>
              <a:t>https://commons.wikimedia.org/wiki/File:Microsoft_Office_Word_(2019%E2%80%93present).svg</a:t>
            </a:r>
          </a:p>
          <a:p>
            <a:r>
              <a:rPr lang="en-US" dirty="0"/>
              <a:t>https://en.wikipedia.org/wiki/File:PDF_file_icon.svg</a:t>
            </a:r>
          </a:p>
          <a:p>
            <a:r>
              <a:rPr lang="en-US" dirty="0"/>
              <a:t>https://commons.wikimedia.org/wiki/File:JPEG_format_logo.svg</a:t>
            </a:r>
          </a:p>
          <a:p>
            <a:r>
              <a:rPr lang="en-US" dirty="0"/>
              <a:t>https://commons.wikimedia.org/wiki/File:The_GIMP_icon_-_gnome.svg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8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https://innovecs.com/wp-content/uploads/2020/11/building-software-development-teams.jpg</a:t>
            </a:r>
          </a:p>
          <a:p>
            <a:r>
              <a:rPr lang="en-US" dirty="0"/>
              <a:t>https://www.calendarpedia.com/images-large/three-year/calendar-2023-2024-2025.png</a:t>
            </a:r>
          </a:p>
          <a:p>
            <a:r>
              <a:rPr lang="en-US" dirty="0"/>
              <a:t>https://www.pngall.com/wp-content/uploads/2016/07/Software-Development-PNG-Image.png</a:t>
            </a:r>
          </a:p>
          <a:p>
            <a:r>
              <a:rPr lang="en-US" dirty="0"/>
              <a:t>https://chartattack.com/wp-content/uploads/2020/01/Team.jpg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8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https://cairis.org/  </a:t>
            </a:r>
          </a:p>
          <a:p>
            <a:r>
              <a:rPr lang="en-US" dirty="0"/>
              <a:t>https://threatmodeler.com/</a:t>
            </a:r>
          </a:p>
          <a:p>
            <a:r>
              <a:rPr lang="en-US" dirty="0"/>
              <a:t>https://tm-awsmp.s3.amazonaws.com/ThreatModeler%2BInterface%2BGuide.pdf</a:t>
            </a:r>
          </a:p>
          <a:p>
            <a:r>
              <a:rPr lang="en-US" dirty="0"/>
              <a:t>https://threagile.io/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8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ttps://docs.microsoft.com/en-us/azure/security/develop/threat-modeling-tool</a:t>
            </a:r>
          </a:p>
          <a:p>
            <a:r>
              <a:rPr lang="en-US" dirty="0"/>
              <a:t>Stencils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86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https://social.msdn.microsoft.com/Forums/en-US/96cf65be-2e81-40a5-bc4a-de4f8ca4e31b/threat-modeling-tool-2016-export-tm7-to-pdf-or-visio?forum=sdlprocess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18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r>
              <a:rPr lang="en-US" dirty="0"/>
              <a:t>https://www.apiaviation.com/wp-content/uploads/2016/02/job-interview-be-prepared-A-1.jpg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7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84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8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https://threagile.io/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https://github.com/threagile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https://deepsec.net/docs/Slides/2020/How_To_Combat_Risks_Directly_From_Within_Your_IDE_Christian_Schneider.pdf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5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https://treknews.net/wp-content/uploads/2017/03/bones-mccoy-medical-tricorder.jpg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84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9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8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8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4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4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3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https://github.com/intel/dffml </a:t>
            </a:r>
          </a:p>
          <a:p>
            <a:r>
              <a:rPr lang="en-US" dirty="0"/>
              <a:t>https://intel.github.io/dffml/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992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507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https://thenounproject.com/icon/four-fingers-4230415/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26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https://henrykotula.com/2020/12/07/cartoon-crisis-what-crisis/</a:t>
            </a:r>
          </a:p>
          <a:p>
            <a:r>
              <a:rPr lang="en-US" dirty="0"/>
              <a:t>https://cruciality.files.wordpress.com/2014/03/bury-head-in-sand.jpg?w=620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494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80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https://link.springer.com/chapter/10.1007/978-3-031-07475-2_10</a:t>
            </a:r>
          </a:p>
          <a:p>
            <a:r>
              <a:rPr lang="en-US" dirty="0"/>
              <a:t>https://mal-lang.org/</a:t>
            </a:r>
          </a:p>
          <a:p>
            <a:r>
              <a:rPr lang="en-US" dirty="0"/>
              <a:t>https://github.com/mal-lang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597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writing a book</a:t>
            </a:r>
          </a:p>
          <a:p>
            <a:endParaRPr lang="en-US" dirty="0"/>
          </a:p>
          <a:p>
            <a:r>
              <a:rPr lang="en-US" dirty="0"/>
              <a:t>I did not put EMACS because that is an Operating System</a:t>
            </a:r>
          </a:p>
          <a:p>
            <a:endParaRPr lang="en-US" dirty="0"/>
          </a:p>
          <a:p>
            <a:r>
              <a:rPr lang="en-US" dirty="0"/>
              <a:t>Distraction Free - An Editor without any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40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815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https://thenounproject.com/icon/standing-ovation-969109/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662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30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1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Before sounds Better than Expiration Date</a:t>
            </a:r>
          </a:p>
          <a:p>
            <a:endParaRPr lang="en-US" dirty="0"/>
          </a:p>
          <a:p>
            <a:r>
              <a:rPr lang="en-US" dirty="0"/>
              <a:t>http://www.artit-k.com/dev-basic-oop/blueprint/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://www.artit-k.com/dev-basic-oop/bluepri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https://github.com/logos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https://www.shrosystems.com/images/data_centre_cloud_1.jpg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https://epthinktank.eu/2015/02/16/best-before-date-labels-protecting-consumers-and-limiting-food-waste/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hyperlink" Target="http://www.artit-k.com/dev-basic-oop/blueprint/" TargetMode="Externa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novecs.com/blog/building-software-development-teams/" TargetMode="Externa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reknews.net/2017/03/28/star-trek-healthcar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4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/dff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ohnlwhiteman/living-threat-models" TargetMode="External"/><Relationship Id="rId4" Type="http://schemas.openxmlformats.org/officeDocument/2006/relationships/hyperlink" Target="https://github.com/hysnsec/awesome-threat-modelling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artit-k.com/dev-basic-oop/bluepri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0.png"/><Relationship Id="rId5" Type="http://schemas.openxmlformats.org/officeDocument/2006/relationships/hyperlink" Target="http://www.shrosystems.com/data-center-solutions" TargetMode="External"/><Relationship Id="rId15" Type="http://schemas.openxmlformats.org/officeDocument/2006/relationships/image" Target="../media/image14.jpg"/><Relationship Id="rId10" Type="http://schemas.microsoft.com/office/2007/relationships/diagramDrawing" Target="../diagrams/drawing1.xml"/><Relationship Id="rId4" Type="http://schemas.openxmlformats.org/officeDocument/2006/relationships/image" Target="../media/image9.jp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937387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i="1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5009324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John S.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Saturday, June 11, 2022</a:t>
            </a:r>
          </a:p>
        </p:txBody>
      </p:sp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Storage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EEEAD-DF6C-67B4-3704-7A5174D8C3BF}"/>
              </a:ext>
            </a:extLst>
          </p:cNvPr>
          <p:cNvGrpSpPr/>
          <p:nvPr/>
        </p:nvGrpSpPr>
        <p:grpSpPr>
          <a:xfrm>
            <a:off x="4430766" y="1003026"/>
            <a:ext cx="3330469" cy="2361251"/>
            <a:chOff x="4672805" y="1678804"/>
            <a:chExt cx="2071068" cy="14683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266711-8C10-211C-3C52-55517721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72805" y="1678804"/>
              <a:ext cx="2071068" cy="146835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6009D3-BC7A-05FB-8690-64D46F9F28CB}"/>
                </a:ext>
              </a:extLst>
            </p:cNvPr>
            <p:cNvSpPr txBox="1"/>
            <p:nvPr/>
          </p:nvSpPr>
          <p:spPr>
            <a:xfrm>
              <a:off x="5291064" y="2026887"/>
              <a:ext cx="834550" cy="68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/>
                <a:t>TM</a:t>
              </a: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5D504B42-65BE-E31E-C0D9-22EF121D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757" y="3647037"/>
            <a:ext cx="7104487" cy="5355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E6781E"/>
                </a:solidFill>
              </a:rPr>
              <a:t>Application Specific Languages (ASL)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646DE-D985-433F-7A40-E18E8A838770}"/>
              </a:ext>
            </a:extLst>
          </p:cNvPr>
          <p:cNvGrpSpPr/>
          <p:nvPr/>
        </p:nvGrpSpPr>
        <p:grpSpPr>
          <a:xfrm>
            <a:off x="861401" y="4643502"/>
            <a:ext cx="1263616" cy="1851444"/>
            <a:chOff x="670901" y="4215131"/>
            <a:chExt cx="1263616" cy="185144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520CA07-86DB-1651-3A15-919168E6D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86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23BB30-5A52-8BC7-BD3C-44EAD5AB80B3}"/>
                </a:ext>
              </a:extLst>
            </p:cNvPr>
            <p:cNvSpPr txBox="1"/>
            <p:nvPr/>
          </p:nvSpPr>
          <p:spPr>
            <a:xfrm>
              <a:off x="670901" y="5697243"/>
              <a:ext cx="12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PowerPoint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50611-3A7F-BF30-1C22-B5F11BF52FA7}"/>
              </a:ext>
            </a:extLst>
          </p:cNvPr>
          <p:cNvGrpSpPr/>
          <p:nvPr/>
        </p:nvGrpSpPr>
        <p:grpSpPr>
          <a:xfrm>
            <a:off x="2620090" y="4643502"/>
            <a:ext cx="1177447" cy="1849719"/>
            <a:chOff x="2429590" y="4215131"/>
            <a:chExt cx="1177447" cy="184971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B55C351-758C-D192-C14C-3A881570F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9590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22259-ADC7-9964-8FB3-4A9ACA31CE3B}"/>
                </a:ext>
              </a:extLst>
            </p:cNvPr>
            <p:cNvSpPr txBox="1"/>
            <p:nvPr/>
          </p:nvSpPr>
          <p:spPr>
            <a:xfrm>
              <a:off x="2673960" y="5695518"/>
              <a:ext cx="700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Word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383DC-758D-E0FB-441E-9571637C630B}"/>
              </a:ext>
            </a:extLst>
          </p:cNvPr>
          <p:cNvGrpSpPr/>
          <p:nvPr/>
        </p:nvGrpSpPr>
        <p:grpSpPr>
          <a:xfrm>
            <a:off x="4335694" y="4551268"/>
            <a:ext cx="1342034" cy="1945403"/>
            <a:chOff x="4145194" y="4122897"/>
            <a:chExt cx="1342034" cy="194540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536602A-2BFD-EB74-F8E3-E1B3F79D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194" y="4122897"/>
              <a:ext cx="1342034" cy="127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576CB9-C721-4250-48E3-769F5A4FAAB8}"/>
                </a:ext>
              </a:extLst>
            </p:cNvPr>
            <p:cNvSpPr txBox="1"/>
            <p:nvPr/>
          </p:nvSpPr>
          <p:spPr>
            <a:xfrm>
              <a:off x="4499457" y="569896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Visio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26A40-5008-0D87-06A1-DF2D5814BEC8}"/>
              </a:ext>
            </a:extLst>
          </p:cNvPr>
          <p:cNvGrpSpPr/>
          <p:nvPr/>
        </p:nvGrpSpPr>
        <p:grpSpPr>
          <a:xfrm>
            <a:off x="6215885" y="4597385"/>
            <a:ext cx="966918" cy="1904462"/>
            <a:chOff x="6025385" y="4169014"/>
            <a:chExt cx="966918" cy="190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5F567E-61DA-5FBB-A4A4-1D5B9C68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85" y="4169014"/>
              <a:ext cx="966918" cy="11868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F1E195-E2C6-5718-3983-2DFE33FB6F32}"/>
                </a:ext>
              </a:extLst>
            </p:cNvPr>
            <p:cNvSpPr txBox="1"/>
            <p:nvPr/>
          </p:nvSpPr>
          <p:spPr>
            <a:xfrm>
              <a:off x="6232967" y="5704144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PDF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C2904-B354-AAA3-DA8B-D438012BA7BA}"/>
              </a:ext>
            </a:extLst>
          </p:cNvPr>
          <p:cNvGrpSpPr/>
          <p:nvPr/>
        </p:nvGrpSpPr>
        <p:grpSpPr>
          <a:xfrm>
            <a:off x="7720960" y="4488716"/>
            <a:ext cx="1818593" cy="2009680"/>
            <a:chOff x="7530460" y="4060345"/>
            <a:chExt cx="1818593" cy="200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173B0-392B-32C2-41E2-C2AA4F51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0460" y="4060345"/>
              <a:ext cx="1818593" cy="14042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A0823F-91EA-53E3-E3CD-A58FD5AE28C4}"/>
                </a:ext>
              </a:extLst>
            </p:cNvPr>
            <p:cNvSpPr txBox="1"/>
            <p:nvPr/>
          </p:nvSpPr>
          <p:spPr>
            <a:xfrm>
              <a:off x="8087736" y="5700693"/>
              <a:ext cx="704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GIMP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C67E1-E3E8-9CC1-3925-AB846BDE5D7A}"/>
              </a:ext>
            </a:extLst>
          </p:cNvPr>
          <p:cNvGrpSpPr/>
          <p:nvPr/>
        </p:nvGrpSpPr>
        <p:grpSpPr>
          <a:xfrm>
            <a:off x="10077709" y="4604195"/>
            <a:ext cx="1173273" cy="1895926"/>
            <a:chOff x="9887209" y="4175824"/>
            <a:chExt cx="1173273" cy="189592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3B1A7A5-3146-ABC1-FF6D-89039AA3F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209" y="4175824"/>
              <a:ext cx="1173273" cy="117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221C8-995D-862B-FB64-58574C26276C}"/>
                </a:ext>
              </a:extLst>
            </p:cNvPr>
            <p:cNvSpPr txBox="1"/>
            <p:nvPr/>
          </p:nvSpPr>
          <p:spPr>
            <a:xfrm>
              <a:off x="10026575" y="5702418"/>
              <a:ext cx="894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Draw.io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5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Draw.io - ASL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D29F0-6F13-0C3A-CC40-A5CB14D7ECC9}"/>
              </a:ext>
            </a:extLst>
          </p:cNvPr>
          <p:cNvSpPr txBox="1"/>
          <p:nvPr/>
        </p:nvSpPr>
        <p:spPr>
          <a:xfrm>
            <a:off x="6576393" y="5376686"/>
            <a:ext cx="4860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a general purpose language (GPL) - 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readable, text-based, small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data with irrelevant presentation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Doesn't express security as a standalone file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ED54F-1174-E6CB-3277-802142706B80}"/>
              </a:ext>
            </a:extLst>
          </p:cNvPr>
          <p:cNvSpPr txBox="1"/>
          <p:nvPr/>
        </p:nvSpPr>
        <p:spPr>
          <a:xfrm>
            <a:off x="269256" y="4887595"/>
            <a:ext cx="537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Warning: Offline version may share data too (Liveshare)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E41C-20E4-31A5-A0EA-F6FB1B8DF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77" y="5404701"/>
            <a:ext cx="5828571" cy="8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CA1CEE-AE19-BED0-AB84-D88F41521AA3}"/>
              </a:ext>
            </a:extLst>
          </p:cNvPr>
          <p:cNvCxnSpPr>
            <a:cxnSpLocks/>
          </p:cNvCxnSpPr>
          <p:nvPr/>
        </p:nvCxnSpPr>
        <p:spPr>
          <a:xfrm flipH="1">
            <a:off x="6028090" y="5863533"/>
            <a:ext cx="475971" cy="7388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0F3B7D3-4D33-61D1-5BF6-9B599DDFE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90" y="861270"/>
            <a:ext cx="5938985" cy="4301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52B599-81AB-7663-9B72-752EC89E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73" y="856403"/>
            <a:ext cx="5261113" cy="395730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A5020D-F3C2-F91C-1520-A64BA3BD6926}"/>
              </a:ext>
            </a:extLst>
          </p:cNvPr>
          <p:cNvCxnSpPr>
            <a:cxnSpLocks/>
          </p:cNvCxnSpPr>
          <p:nvPr/>
        </p:nvCxnSpPr>
        <p:spPr>
          <a:xfrm flipH="1" flipV="1">
            <a:off x="8242725" y="4618653"/>
            <a:ext cx="2112103" cy="14301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2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Tools Are Dangerously Shiny Objects</a:t>
            </a:r>
          </a:p>
        </p:txBody>
      </p:sp>
    </p:spTree>
    <p:extLst>
      <p:ext uri="{BB962C8B-B14F-4D97-AF65-F5344CB8AC3E}">
        <p14:creationId xmlns:p14="http://schemas.microsoft.com/office/powerpoint/2010/main" val="381822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Fun to Make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748" y="1031464"/>
            <a:ext cx="8032504" cy="42473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Diagramming, APIs, Reports, Templates, Stencils, Gamification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8579CA-79E7-E871-A551-5F129750CEF4}"/>
              </a:ext>
            </a:extLst>
          </p:cNvPr>
          <p:cNvGrpSpPr/>
          <p:nvPr/>
        </p:nvGrpSpPr>
        <p:grpSpPr>
          <a:xfrm>
            <a:off x="4819051" y="2243768"/>
            <a:ext cx="1375385" cy="1232363"/>
            <a:chOff x="4157668" y="1103835"/>
            <a:chExt cx="1550964" cy="13896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86DAE8-BE20-0A55-ACF2-D2BEEF0F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CD3F6-DD6F-0A85-B1EF-6018E9AF64DF}"/>
                </a:ext>
              </a:extLst>
            </p:cNvPr>
            <p:cNvSpPr txBox="1"/>
            <p:nvPr/>
          </p:nvSpPr>
          <p:spPr>
            <a:xfrm>
              <a:off x="4607857" y="1103835"/>
              <a:ext cx="1071497" cy="41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TM Tool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CBCB02A-C960-91CA-EB6A-67115FD6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53" y="2624149"/>
            <a:ext cx="549968" cy="62301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D1E65E-970B-38B0-C555-197810C25739}"/>
              </a:ext>
            </a:extLst>
          </p:cNvPr>
          <p:cNvSpPr txBox="1">
            <a:spLocks/>
          </p:cNvSpPr>
          <p:nvPr/>
        </p:nvSpPr>
        <p:spPr>
          <a:xfrm>
            <a:off x="623266" y="4345437"/>
            <a:ext cx="10945468" cy="2267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But most of the tools are not CI/CD friendly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And it's not because they don't have the features to automate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the lack of a well-defined, TM language that makes it less appealing to adopt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Teams must build their own ASL translators to talk amongst other applications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This is why we have our tombstone threat model process (TTMP)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11178-93B2-487C-5E04-C9A6168DEF45}"/>
              </a:ext>
            </a:extLst>
          </p:cNvPr>
          <p:cNvGrpSpPr/>
          <p:nvPr/>
        </p:nvGrpSpPr>
        <p:grpSpPr>
          <a:xfrm>
            <a:off x="2903852" y="1699454"/>
            <a:ext cx="6139131" cy="2510567"/>
            <a:chOff x="3773514" y="1682502"/>
            <a:chExt cx="6139131" cy="251056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8D72D5C-CE6E-70C2-D76E-18F3937E3EB1}"/>
                </a:ext>
              </a:extLst>
            </p:cNvPr>
            <p:cNvGrpSpPr/>
            <p:nvPr/>
          </p:nvGrpSpPr>
          <p:grpSpPr>
            <a:xfrm>
              <a:off x="8775209" y="3173915"/>
              <a:ext cx="1137435" cy="1019154"/>
              <a:chOff x="4157668" y="1022523"/>
              <a:chExt cx="1550964" cy="1389675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0BCA513-2C94-25D9-52E3-2CE9FDA17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7668" y="1297324"/>
                <a:ext cx="1550964" cy="1114874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6BF78E-DC7F-D898-82C7-7E348F34D4CD}"/>
                  </a:ext>
                </a:extLst>
              </p:cNvPr>
              <p:cNvSpPr txBox="1"/>
              <p:nvPr/>
            </p:nvSpPr>
            <p:spPr>
              <a:xfrm>
                <a:off x="4678908" y="1022523"/>
                <a:ext cx="929400" cy="461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App 2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B187107-C921-B4F0-D0BE-601E14B561C1}"/>
                </a:ext>
              </a:extLst>
            </p:cNvPr>
            <p:cNvGrpSpPr/>
            <p:nvPr/>
          </p:nvGrpSpPr>
          <p:grpSpPr>
            <a:xfrm>
              <a:off x="8775210" y="1682502"/>
              <a:ext cx="1137435" cy="1019157"/>
              <a:chOff x="4157668" y="1103835"/>
              <a:chExt cx="1550964" cy="138968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C69E346-FEFF-6170-3222-CE9CC374C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7668" y="1378645"/>
                <a:ext cx="1550964" cy="1114874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B09C6FF-A5C1-F4B0-F428-A88F563E8E88}"/>
                  </a:ext>
                </a:extLst>
              </p:cNvPr>
              <p:cNvSpPr txBox="1"/>
              <p:nvPr/>
            </p:nvSpPr>
            <p:spPr>
              <a:xfrm>
                <a:off x="4678908" y="1103835"/>
                <a:ext cx="929400" cy="461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App 1</a:t>
                </a:r>
              </a:p>
            </p:txBody>
          </p:sp>
        </p:grpSp>
        <p:sp>
          <p:nvSpPr>
            <p:cNvPr id="5" name="Not Equal 4">
              <a:extLst>
                <a:ext uri="{FF2B5EF4-FFF2-40B4-BE49-F238E27FC236}">
                  <a16:creationId xmlns:a16="http://schemas.microsoft.com/office/drawing/2014/main" id="{3447C1DF-9FE7-CC6B-4329-BEA06AD8F20A}"/>
                </a:ext>
              </a:extLst>
            </p:cNvPr>
            <p:cNvSpPr/>
            <p:nvPr/>
          </p:nvSpPr>
          <p:spPr>
            <a:xfrm>
              <a:off x="8679595" y="2833602"/>
              <a:ext cx="333807" cy="333807"/>
            </a:xfrm>
            <a:prstGeom prst="mathNotEqual">
              <a:avLst>
                <a:gd name="adj1" fmla="val 23520"/>
                <a:gd name="adj2" fmla="val 6427449"/>
                <a:gd name="adj3" fmla="val 1176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EF8E088-EF93-7308-76B8-6D20B082ADFD}"/>
                </a:ext>
              </a:extLst>
            </p:cNvPr>
            <p:cNvGrpSpPr/>
            <p:nvPr/>
          </p:nvGrpSpPr>
          <p:grpSpPr>
            <a:xfrm>
              <a:off x="3773514" y="2237865"/>
              <a:ext cx="4809534" cy="1119562"/>
              <a:chOff x="3773514" y="2237865"/>
              <a:chExt cx="4809534" cy="111956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1712939-62BE-3698-5C84-A546E099D3EE}"/>
                  </a:ext>
                </a:extLst>
              </p:cNvPr>
              <p:cNvGrpSpPr/>
              <p:nvPr/>
            </p:nvGrpSpPr>
            <p:grpSpPr>
              <a:xfrm>
                <a:off x="3773514" y="2237865"/>
                <a:ext cx="4809534" cy="1119562"/>
                <a:chOff x="3773514" y="2237865"/>
                <a:chExt cx="4809534" cy="1119562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7EE5B1CC-86D2-1167-22D9-483EAA1F2E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3514" y="2380669"/>
                  <a:ext cx="1464402" cy="976758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96250BE7-4D58-BFA4-2B3B-53FC0A4D31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V="1">
                  <a:off x="5395153" y="2547461"/>
                  <a:ext cx="1611136" cy="686082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5E12C3A-C5CA-33F0-48A0-8F90FDF08B64}"/>
                    </a:ext>
                  </a:extLst>
                </p:cNvPr>
                <p:cNvSpPr txBox="1"/>
                <p:nvPr/>
              </p:nvSpPr>
              <p:spPr>
                <a:xfrm>
                  <a:off x="8061750" y="2237865"/>
                  <a:ext cx="5212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E6781E"/>
                      </a:solidFill>
                    </a:rPr>
                    <a:t>ASL</a:t>
                  </a:r>
                </a:p>
              </p:txBody>
            </p:sp>
          </p:grp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C120FEA8-3E91-66CD-5F99-75FA56487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6600" y="2852530"/>
                <a:ext cx="81002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37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0113CC13-A3E9-B785-7731-CD3B471C9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70922"/>
              </p:ext>
            </p:extLst>
          </p:nvPr>
        </p:nvGraphicFramePr>
        <p:xfrm>
          <a:off x="1101122" y="969841"/>
          <a:ext cx="10117280" cy="4051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551">
                  <a:extLst>
                    <a:ext uri="{9D8B030D-6E8A-4147-A177-3AD203B41FA5}">
                      <a16:colId xmlns:a16="http://schemas.microsoft.com/office/drawing/2014/main" val="689167499"/>
                    </a:ext>
                  </a:extLst>
                </a:gridCol>
                <a:gridCol w="1847462">
                  <a:extLst>
                    <a:ext uri="{9D8B030D-6E8A-4147-A177-3AD203B41FA5}">
                      <a16:colId xmlns:a16="http://schemas.microsoft.com/office/drawing/2014/main" val="261587385"/>
                    </a:ext>
                  </a:extLst>
                </a:gridCol>
                <a:gridCol w="1334277">
                  <a:extLst>
                    <a:ext uri="{9D8B030D-6E8A-4147-A177-3AD203B41FA5}">
                      <a16:colId xmlns:a16="http://schemas.microsoft.com/office/drawing/2014/main" val="4246123132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1146695547"/>
                    </a:ext>
                  </a:extLst>
                </a:gridCol>
                <a:gridCol w="2830182">
                  <a:extLst>
                    <a:ext uri="{9D8B030D-6E8A-4147-A177-3AD203B41FA5}">
                      <a16:colId xmlns:a16="http://schemas.microsoft.com/office/drawing/2014/main" val="1853631060"/>
                    </a:ext>
                  </a:extLst>
                </a:gridCol>
              </a:tblGrid>
              <a:tr h="534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ASL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Export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35662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CAIRIS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DOCX/ODT/RTF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4724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Microsoft Threat Modeling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(Proprietary)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CSV, 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63521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OWASP Threat 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44138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Threagile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YAML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</a:t>
                      </a:r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JSON</a:t>
                      </a:r>
                      <a:r>
                        <a:rPr lang="en-US" dirty="0"/>
                        <a:t>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79576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Threat 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193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Tools and Data Formats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072A03-DB1C-19ED-F8DF-202DC559ED8E}"/>
              </a:ext>
            </a:extLst>
          </p:cNvPr>
          <p:cNvGrpSpPr/>
          <p:nvPr/>
        </p:nvGrpSpPr>
        <p:grpSpPr>
          <a:xfrm>
            <a:off x="8743420" y="1637419"/>
            <a:ext cx="2070760" cy="3181192"/>
            <a:chOff x="8743420" y="2075962"/>
            <a:chExt cx="2070760" cy="3181192"/>
          </a:xfrm>
        </p:grpSpPr>
        <p:pic>
          <p:nvPicPr>
            <p:cNvPr id="2050" name="Picture 2" descr="cupcake logo">
              <a:extLst>
                <a:ext uri="{FF2B5EF4-FFF2-40B4-BE49-F238E27FC236}">
                  <a16:creationId xmlns:a16="http://schemas.microsoft.com/office/drawing/2014/main" id="{54DD66B2-0EB4-9891-0CEA-E0A0BC94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085" y="3464940"/>
              <a:ext cx="502370" cy="5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2C724C-4A40-B681-8F3F-D18D702D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3358" y="2780350"/>
              <a:ext cx="407824" cy="4573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14579-29A5-0EF3-1631-AFCB1F89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0602" y="2075962"/>
              <a:ext cx="477170" cy="477170"/>
            </a:xfrm>
            <a:prstGeom prst="rect">
              <a:avLst/>
            </a:prstGeom>
          </p:spPr>
        </p:pic>
        <p:pic>
          <p:nvPicPr>
            <p:cNvPr id="2052" name="Picture 4" descr="ThreatModeler">
              <a:extLst>
                <a:ext uri="{FF2B5EF4-FFF2-40B4-BE49-F238E27FC236}">
                  <a16:creationId xmlns:a16="http://schemas.microsoft.com/office/drawing/2014/main" id="{06687169-E923-A6DE-D4F1-F02678685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420" y="4892916"/>
              <a:ext cx="2070760" cy="36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843E-C081-74AA-5C01-D58D76B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0095" y="4175054"/>
              <a:ext cx="1578184" cy="448580"/>
            </a:xfrm>
            <a:prstGeom prst="rect">
              <a:avLst/>
            </a:prstGeom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49C969-12ED-E555-B7FD-21854F484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331" y="5310562"/>
            <a:ext cx="8947339" cy="99617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Two kinds of data format contexts - ASL, exported reports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A9D18E"/>
                </a:highlight>
              </a:rPr>
              <a:t>Like to see</a:t>
            </a:r>
            <a:r>
              <a:rPr lang="en-US" dirty="0"/>
              <a:t> general purpose languages used for both</a:t>
            </a:r>
          </a:p>
        </p:txBody>
      </p:sp>
    </p:spTree>
    <p:extLst>
      <p:ext uri="{BB962C8B-B14F-4D97-AF65-F5344CB8AC3E}">
        <p14:creationId xmlns:p14="http://schemas.microsoft.com/office/powerpoint/2010/main" val="373673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Threat Modeling Tool -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8A926-9398-73DA-68CD-F7715E6D0B08}"/>
              </a:ext>
            </a:extLst>
          </p:cNvPr>
          <p:cNvGrpSpPr/>
          <p:nvPr/>
        </p:nvGrpSpPr>
        <p:grpSpPr>
          <a:xfrm>
            <a:off x="122560" y="750516"/>
            <a:ext cx="11979244" cy="5988561"/>
            <a:chOff x="122560" y="750516"/>
            <a:chExt cx="12069440" cy="59885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02BA5A-1048-3EF5-6C1F-A7DB7E9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60" y="750516"/>
              <a:ext cx="11896293" cy="5538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B8E7C8-7412-131E-6E9D-D6361E18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0448" y="4906022"/>
              <a:ext cx="2671552" cy="1833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80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2274B16-9979-AD84-E139-A428C88C8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917" y="4811614"/>
            <a:ext cx="6813614" cy="1965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Threat Modeling Tool - Example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28641D-2CF3-2280-2994-3BD8078BE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01" y="1133749"/>
            <a:ext cx="3589094" cy="5366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FE9E5D-55EF-83EF-6BF1-12607EC28331}"/>
              </a:ext>
            </a:extLst>
          </p:cNvPr>
          <p:cNvSpPr txBox="1"/>
          <p:nvPr/>
        </p:nvSpPr>
        <p:spPr>
          <a:xfrm>
            <a:off x="7692661" y="1276665"/>
            <a:ext cx="32454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tool but data exchange is not ideal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.tm7 is ponderously parsable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CI/CD 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report to 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 embedded image from html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B97B0-00A8-AF60-0C34-AC437F6F4AA6}"/>
              </a:ext>
            </a:extLst>
          </p:cNvPr>
          <p:cNvSpPr txBox="1"/>
          <p:nvPr/>
        </p:nvSpPr>
        <p:spPr>
          <a:xfrm>
            <a:off x="831142" y="696483"/>
            <a:ext cx="158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microsoft.html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88CD6-CF3B-B902-4F92-231787E3FE11}"/>
              </a:ext>
            </a:extLst>
          </p:cNvPr>
          <p:cNvSpPr txBox="1"/>
          <p:nvPr/>
        </p:nvSpPr>
        <p:spPr>
          <a:xfrm>
            <a:off x="4006758" y="696483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microsoft.tm7 (ASL)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78F61A-C1FB-7047-5893-79028418B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967" y="1178658"/>
            <a:ext cx="3734274" cy="36329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D53BF1-75EC-FCA9-FCC9-027FA7BE841D}"/>
              </a:ext>
            </a:extLst>
          </p:cNvPr>
          <p:cNvCxnSpPr>
            <a:cxnSpLocks/>
          </p:cNvCxnSpPr>
          <p:nvPr/>
        </p:nvCxnSpPr>
        <p:spPr>
          <a:xfrm>
            <a:off x="10277061" y="4234070"/>
            <a:ext cx="0" cy="5775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590330-38CB-14F1-C321-002CCE4961FD}"/>
              </a:ext>
            </a:extLst>
          </p:cNvPr>
          <p:cNvSpPr txBox="1"/>
          <p:nvPr/>
        </p:nvSpPr>
        <p:spPr>
          <a:xfrm>
            <a:off x="8726220" y="696371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29389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BTW - Our Favorite TM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A9E64-4F48-9727-DBAB-1809EDF9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82" y="990786"/>
            <a:ext cx="7749436" cy="5473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16062-C0D9-CE5C-C00A-911A05E1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87" y="1853432"/>
            <a:ext cx="5609374" cy="36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More About Data Languages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4516223" y="2287769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Applications</a:t>
            </a:r>
            <a:endParaRPr lang="en-US" dirty="0">
              <a:solidFill>
                <a:srgbClr val="E6781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73379-21FA-49E2-8DE3-8C7EC3313733}"/>
              </a:ext>
            </a:extLst>
          </p:cNvPr>
          <p:cNvGrpSpPr/>
          <p:nvPr/>
        </p:nvGrpSpPr>
        <p:grpSpPr>
          <a:xfrm>
            <a:off x="648386" y="1642531"/>
            <a:ext cx="10895229" cy="400110"/>
            <a:chOff x="648386" y="1138676"/>
            <a:chExt cx="10895229" cy="4001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531CCF-5440-40A5-93EF-B2B88FD8AD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982AFD-63AA-489E-8172-FE5050DA46DB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Application Specific Languages (ASL)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C5173-6019-4EA0-A5FB-D0B918687BCC}"/>
              </a:ext>
            </a:extLst>
          </p:cNvPr>
          <p:cNvGrpSpPr/>
          <p:nvPr/>
        </p:nvGrpSpPr>
        <p:grpSpPr>
          <a:xfrm>
            <a:off x="648385" y="2981994"/>
            <a:ext cx="10895229" cy="400110"/>
            <a:chOff x="648386" y="1138676"/>
            <a:chExt cx="10895229" cy="400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65191A-FBA3-4661-AD22-E1221B7F47C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B3AA8-8251-42E4-914E-4ED012823219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General Purpose Languages (GPL)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1AEB30-963A-41CD-B062-6C55C3F02529}"/>
              </a:ext>
            </a:extLst>
          </p:cNvPr>
          <p:cNvGrpSpPr/>
          <p:nvPr/>
        </p:nvGrpSpPr>
        <p:grpSpPr>
          <a:xfrm>
            <a:off x="643675" y="4321457"/>
            <a:ext cx="10895229" cy="400110"/>
            <a:chOff x="648386" y="1138676"/>
            <a:chExt cx="10895229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BF43E3-6C32-42AF-A018-090C7D31A3E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34C88-AB46-4D22-A87B-9FC5F44F1447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Domain Specific Languages (DSL)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77210C-5387-4ADE-A8B1-FBF8ABED1EA7}"/>
              </a:ext>
            </a:extLst>
          </p:cNvPr>
          <p:cNvSpPr txBox="1"/>
          <p:nvPr/>
        </p:nvSpPr>
        <p:spPr>
          <a:xfrm>
            <a:off x="4511511" y="3757615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JSON, XML, YAML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4DF81-0269-4858-BA65-2F39A707732E}"/>
              </a:ext>
            </a:extLst>
          </p:cNvPr>
          <p:cNvSpPr txBox="1"/>
          <p:nvPr/>
        </p:nvSpPr>
        <p:spPr>
          <a:xfrm>
            <a:off x="2885213" y="5121517"/>
            <a:ext cx="642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HTML, Mermaid, PlantUML,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7CF4-0162-494D-8F29-490E027686E7}"/>
              </a:ext>
            </a:extLst>
          </p:cNvPr>
          <p:cNvSpPr txBox="1"/>
          <p:nvPr/>
        </p:nvSpPr>
        <p:spPr>
          <a:xfrm>
            <a:off x="8842340" y="2081365"/>
            <a:ext cx="235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portable, heavy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45970-C24E-4885-97E9-02228C0F2027}"/>
              </a:ext>
            </a:extLst>
          </p:cNvPr>
          <p:cNvSpPr txBox="1"/>
          <p:nvPr/>
        </p:nvSpPr>
        <p:spPr>
          <a:xfrm>
            <a:off x="1345331" y="2081365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 specialized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18C1F-0B07-41FE-BFC1-5B079EDAACC7}"/>
              </a:ext>
            </a:extLst>
          </p:cNvPr>
          <p:cNvSpPr txBox="1"/>
          <p:nvPr/>
        </p:nvSpPr>
        <p:spPr>
          <a:xfrm>
            <a:off x="1345331" y="3453426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E127-0068-4E02-AE0C-B2DCFD124174}"/>
              </a:ext>
            </a:extLst>
          </p:cNvPr>
          <p:cNvSpPr txBox="1"/>
          <p:nvPr/>
        </p:nvSpPr>
        <p:spPr>
          <a:xfrm>
            <a:off x="8840332" y="3457367"/>
            <a:ext cx="283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known/accepted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Portable, lightweight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D269E1-7135-476C-A3A4-E0DAD193B3A8}"/>
              </a:ext>
            </a:extLst>
          </p:cNvPr>
          <p:cNvCxnSpPr>
            <a:cxnSpLocks/>
          </p:cNvCxnSpPr>
          <p:nvPr/>
        </p:nvCxnSpPr>
        <p:spPr>
          <a:xfrm>
            <a:off x="643675" y="5683313"/>
            <a:ext cx="10895229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93A84C-C62E-471B-B812-637E800E623C}"/>
              </a:ext>
            </a:extLst>
          </p:cNvPr>
          <p:cNvSpPr txBox="1"/>
          <p:nvPr/>
        </p:nvSpPr>
        <p:spPr>
          <a:xfrm>
            <a:off x="1345331" y="4798351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200C1-76F5-4BDA-B492-3F305EE6759D}"/>
              </a:ext>
            </a:extLst>
          </p:cNvPr>
          <p:cNvSpPr txBox="1"/>
          <p:nvPr/>
        </p:nvSpPr>
        <p:spPr>
          <a:xfrm>
            <a:off x="8840331" y="4796829"/>
            <a:ext cx="29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Idiomatic to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Compact, lightweight</a:t>
            </a:r>
          </a:p>
        </p:txBody>
      </p:sp>
    </p:spTree>
    <p:extLst>
      <p:ext uri="{BB962C8B-B14F-4D97-AF65-F5344CB8AC3E}">
        <p14:creationId xmlns:p14="http://schemas.microsoft.com/office/powerpoint/2010/main" val="13178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8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Mermaid - DSL Example 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37529C-4E4C-4200-1343-5E120B57F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61" y="3429000"/>
            <a:ext cx="7033078" cy="3292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CDD430-C236-B9FC-17B1-E6F1A62B4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49" y="844855"/>
            <a:ext cx="11255502" cy="24772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3413" y="26390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mermaid.md</a:t>
            </a:r>
          </a:p>
        </p:txBody>
      </p:sp>
    </p:spTree>
    <p:extLst>
      <p:ext uri="{BB962C8B-B14F-4D97-AF65-F5344CB8AC3E}">
        <p14:creationId xmlns:p14="http://schemas.microsoft.com/office/powerpoint/2010/main" val="230000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This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BABB-8120-3D99-DE4E-8612A41D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3" y="1399840"/>
            <a:ext cx="5203410" cy="453238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48CC3-5FF2-9371-2185-16CF6718BCC4}"/>
              </a:ext>
            </a:extLst>
          </p:cNvPr>
          <p:cNvSpPr txBox="1">
            <a:spLocks/>
          </p:cNvSpPr>
          <p:nvPr/>
        </p:nvSpPr>
        <p:spPr>
          <a:xfrm>
            <a:off x="572953" y="1246385"/>
            <a:ext cx="5650328" cy="47397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that you know something about threat models (TM)</a:t>
            </a:r>
          </a:p>
          <a:p>
            <a:endParaRPr lang="en-US" dirty="0"/>
          </a:p>
          <a:p>
            <a:r>
              <a:rPr lang="en-US" dirty="0"/>
              <a:t>It's not about a particular TM methodology</a:t>
            </a:r>
          </a:p>
          <a:p>
            <a:endParaRPr lang="en-US" dirty="0"/>
          </a:p>
          <a:p>
            <a:r>
              <a:rPr lang="en-US" dirty="0"/>
              <a:t>Agnostic to TM tools</a:t>
            </a:r>
          </a:p>
          <a:p>
            <a:endParaRPr lang="en-US" dirty="0"/>
          </a:p>
          <a:p>
            <a:r>
              <a:rPr lang="en-US" dirty="0"/>
              <a:t>Our primary focus is the collection and definition of data for TM use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6A7D3D-B2D8-82EF-73CB-8A8068788163}"/>
              </a:ext>
            </a:extLst>
          </p:cNvPr>
          <p:cNvSpPr txBox="1">
            <a:spLocks/>
          </p:cNvSpPr>
          <p:nvPr/>
        </p:nvSpPr>
        <p:spPr>
          <a:xfrm>
            <a:off x="6858956" y="939894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STRIDE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45B740-AA6D-C639-AB3F-230A88A0DE92}"/>
              </a:ext>
            </a:extLst>
          </p:cNvPr>
          <p:cNvSpPr txBox="1">
            <a:spLocks/>
          </p:cNvSpPr>
          <p:nvPr/>
        </p:nvSpPr>
        <p:spPr>
          <a:xfrm>
            <a:off x="9176531" y="925780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P.A.S.T.A.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E74895-91C0-642C-C1A5-32D4A76CF60D}"/>
              </a:ext>
            </a:extLst>
          </p:cNvPr>
          <p:cNvSpPr txBox="1">
            <a:spLocks/>
          </p:cNvSpPr>
          <p:nvPr/>
        </p:nvSpPr>
        <p:spPr>
          <a:xfrm>
            <a:off x="5974932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VAST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EB8C88-F656-3BC2-23B0-E85D298D943D}"/>
              </a:ext>
            </a:extLst>
          </p:cNvPr>
          <p:cNvSpPr txBox="1">
            <a:spLocks/>
          </p:cNvSpPr>
          <p:nvPr/>
        </p:nvSpPr>
        <p:spPr>
          <a:xfrm>
            <a:off x="789356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Trike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C9DEFC-02E4-16DE-2350-6F1674F945B9}"/>
              </a:ext>
            </a:extLst>
          </p:cNvPr>
          <p:cNvSpPr txBox="1">
            <a:spLocks/>
          </p:cNvSpPr>
          <p:nvPr/>
        </p:nvSpPr>
        <p:spPr>
          <a:xfrm>
            <a:off x="994565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DREAD</a:t>
            </a:r>
          </a:p>
        </p:txBody>
      </p:sp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PlantUML - DSL Example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7678" y="263903"/>
            <a:ext cx="13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plantuml.md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A91C3-766A-C0AC-54F5-A68A66C93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592" y="3607808"/>
            <a:ext cx="7868816" cy="2919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C9C534-CADB-8912-9935-85FCB644D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340" y="881149"/>
            <a:ext cx="6363320" cy="25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7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Define a Standardized TM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34" y="868456"/>
            <a:ext cx="5671615" cy="5710794"/>
          </a:xfrm>
        </p:spPr>
        <p:txBody>
          <a:bodyPr wrap="square">
            <a:spAutoFit/>
          </a:bodyPr>
          <a:lstStyle/>
          <a:p>
            <a:r>
              <a:rPr lang="en-US" i="1" dirty="0"/>
              <a:t>TM Standard</a:t>
            </a:r>
            <a:r>
              <a:rPr lang="en-US" dirty="0"/>
              <a:t> is the definition of the language approved by a recognized standards organization, e.g., </a:t>
            </a:r>
            <a:r>
              <a:rPr lang="en-US" i="1" dirty="0"/>
              <a:t>ISO</a:t>
            </a:r>
          </a:p>
          <a:p>
            <a:endParaRPr lang="en-US" dirty="0"/>
          </a:p>
          <a:p>
            <a:r>
              <a:rPr lang="en-US" i="1" dirty="0"/>
              <a:t>TM DSL</a:t>
            </a:r>
            <a:r>
              <a:rPr lang="en-US" dirty="0"/>
              <a:t> is an implementation of the standard that uses a </a:t>
            </a:r>
            <a:r>
              <a:rPr lang="en-US" i="1" dirty="0"/>
              <a:t>GPL</a:t>
            </a:r>
            <a:r>
              <a:rPr lang="en-US" dirty="0"/>
              <a:t> to do it, e.g., </a:t>
            </a:r>
            <a:r>
              <a:rPr lang="en-US" i="1" dirty="0"/>
              <a:t>JSON, XML,</a:t>
            </a:r>
            <a:r>
              <a:rPr lang="en-US" dirty="0"/>
              <a:t> </a:t>
            </a:r>
            <a:r>
              <a:rPr lang="en-US" i="1" dirty="0"/>
              <a:t>YAML</a:t>
            </a:r>
          </a:p>
          <a:p>
            <a:pPr lvl="1"/>
            <a:r>
              <a:rPr lang="en-US" dirty="0"/>
              <a:t>Avoid specialized syntax, like Mermaid and PlantUML </a:t>
            </a:r>
          </a:p>
          <a:p>
            <a:endParaRPr lang="en-US" u="sng" dirty="0"/>
          </a:p>
          <a:p>
            <a:r>
              <a:rPr lang="en-US" dirty="0"/>
              <a:t>Folks builds apps that parse and present it ... VS Code plugin, GitHub, Markdown editors, ...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2244A5-4C7C-7F83-0F57-E87D03A67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563711"/>
              </p:ext>
            </p:extLst>
          </p:nvPr>
        </p:nvGraphicFramePr>
        <p:xfrm>
          <a:off x="5602514" y="1375380"/>
          <a:ext cx="6387210" cy="4258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840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26" y="1043798"/>
            <a:ext cx="6612692" cy="4223720"/>
          </a:xfrm>
        </p:spPr>
        <p:txBody>
          <a:bodyPr wrap="square">
            <a:spAutoFit/>
          </a:bodyPr>
          <a:lstStyle/>
          <a:p>
            <a:r>
              <a:rPr lang="en-US" dirty="0"/>
              <a:t>Open source tool that already does this</a:t>
            </a:r>
          </a:p>
          <a:p>
            <a:pPr lvl="1"/>
            <a:r>
              <a:rPr lang="en-US" dirty="0"/>
              <a:t>Not a standardize language though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i="1" dirty="0"/>
              <a:t>GPL YAML</a:t>
            </a:r>
            <a:r>
              <a:rPr lang="en-US" dirty="0"/>
              <a:t> to define a </a:t>
            </a:r>
            <a:r>
              <a:rPr lang="en-US" i="1" dirty="0"/>
              <a:t>TM DSL</a:t>
            </a:r>
          </a:p>
          <a:p>
            <a:pPr lvl="1"/>
            <a:r>
              <a:rPr lang="en-US" dirty="0"/>
              <a:t>Assets, flows, trust boundaries</a:t>
            </a:r>
          </a:p>
          <a:p>
            <a:pPr lvl="1"/>
            <a:r>
              <a:rPr lang="en-US" dirty="0"/>
              <a:t>Stores nicely in the repo as text</a:t>
            </a:r>
          </a:p>
          <a:p>
            <a:pPr lvl="1"/>
            <a:endParaRPr lang="en-US" dirty="0"/>
          </a:p>
          <a:p>
            <a:r>
              <a:rPr lang="en-US" dirty="0"/>
              <a:t>Command line tool (</a:t>
            </a:r>
            <a:r>
              <a:rPr lang="en-US" i="1" dirty="0"/>
              <a:t>threagile</a:t>
            </a:r>
            <a:r>
              <a:rPr lang="en-US" dirty="0"/>
              <a:t>) (go) ingests the </a:t>
            </a:r>
            <a:r>
              <a:rPr lang="en-US" i="1" dirty="0"/>
              <a:t>YAML</a:t>
            </a:r>
            <a:r>
              <a:rPr lang="en-US" dirty="0"/>
              <a:t> file to generate reports, audits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0469B-4283-BB2F-578F-B7A8F113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93" y="111456"/>
            <a:ext cx="4400485" cy="6683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0AB9C-D726-1F8F-8B4E-CE4D4ED97CA0}"/>
              </a:ext>
            </a:extLst>
          </p:cNvPr>
          <p:cNvSpPr txBox="1"/>
          <p:nvPr/>
        </p:nvSpPr>
        <p:spPr>
          <a:xfrm>
            <a:off x="10475269" y="111456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threagile.yaml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A2824-8A4E-768C-6B9C-DE2B1218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453" y="5220867"/>
            <a:ext cx="1266473" cy="1469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5AF000-AC11-9A19-2B69-63DDA6A2A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413" y="5272102"/>
            <a:ext cx="1337390" cy="13898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DFB030-AAAA-CF9C-774B-B94A5934B3D1}"/>
              </a:ext>
            </a:extLst>
          </p:cNvPr>
          <p:cNvCxnSpPr>
            <a:cxnSpLocks/>
          </p:cNvCxnSpPr>
          <p:nvPr/>
        </p:nvCxnSpPr>
        <p:spPr>
          <a:xfrm>
            <a:off x="6167535" y="3300055"/>
            <a:ext cx="10677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B66BA22-2680-BC2C-4F31-698E793F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Threagile - Example</a:t>
            </a:r>
          </a:p>
        </p:txBody>
      </p:sp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Scan Threat Models Like You Scan Code</a:t>
            </a:r>
          </a:p>
        </p:txBody>
      </p:sp>
    </p:spTree>
    <p:extLst>
      <p:ext uri="{BB962C8B-B14F-4D97-AF65-F5344CB8AC3E}">
        <p14:creationId xmlns:p14="http://schemas.microsoft.com/office/powerpoint/2010/main" val="2101805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CI/CD TM Automated Scans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7" y="930551"/>
            <a:ext cx="9201306" cy="5643596"/>
          </a:xfrm>
        </p:spPr>
        <p:txBody>
          <a:bodyPr wrap="square">
            <a:spAutoFit/>
          </a:bodyPr>
          <a:lstStyle/>
          <a:p>
            <a:r>
              <a:rPr lang="en-US" dirty="0"/>
              <a:t>Scan the TM file for the following:</a:t>
            </a:r>
          </a:p>
          <a:p>
            <a:endParaRPr lang="en-US" dirty="0"/>
          </a:p>
          <a:p>
            <a:pPr lvl="1"/>
            <a:r>
              <a:rPr lang="en-US" b="1" dirty="0"/>
              <a:t>Quality Checks (Linter)</a:t>
            </a:r>
          </a:p>
          <a:p>
            <a:pPr lvl="2"/>
            <a:r>
              <a:rPr lang="en-US" dirty="0"/>
              <a:t>Missing assets, labels, ...</a:t>
            </a:r>
          </a:p>
          <a:p>
            <a:pPr lvl="2"/>
            <a:r>
              <a:rPr lang="en-US" dirty="0"/>
              <a:t>Duplicate names</a:t>
            </a:r>
          </a:p>
          <a:p>
            <a:pPr lvl="2"/>
            <a:r>
              <a:rPr lang="en-US" dirty="0"/>
              <a:t>Age (Best Used Before Date)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Vulnerability Checks (SAST)</a:t>
            </a:r>
          </a:p>
          <a:p>
            <a:pPr lvl="2"/>
            <a:r>
              <a:rPr lang="en-US" dirty="0"/>
              <a:t>Lack of or incorrect mitigations</a:t>
            </a:r>
          </a:p>
          <a:p>
            <a:pPr lvl="2"/>
            <a:r>
              <a:rPr lang="en-US" dirty="0"/>
              <a:t>Discrepancies between TM and source code</a:t>
            </a:r>
          </a:p>
          <a:p>
            <a:pPr lvl="3"/>
            <a:r>
              <a:rPr lang="en-US" i="1" dirty="0"/>
              <a:t>e.g., source code contains networking libraries but the TM says nothing about it about using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A80D0-2CD1-896E-5E43-6D4F81209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77008" y="1600388"/>
            <a:ext cx="4032500" cy="252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6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6" y="1198393"/>
            <a:ext cx="7750797" cy="4803879"/>
          </a:xfrm>
        </p:spPr>
        <p:txBody>
          <a:bodyPr wrap="square">
            <a:spAutoFit/>
          </a:bodyPr>
          <a:lstStyle/>
          <a:p>
            <a:r>
              <a:rPr lang="en-US" dirty="0"/>
              <a:t>Let's use Threat Dragon TMs as an example</a:t>
            </a:r>
          </a:p>
          <a:p>
            <a:endParaRPr lang="en-US" dirty="0"/>
          </a:p>
          <a:p>
            <a:r>
              <a:rPr lang="en-US" dirty="0"/>
              <a:t>Open source threat model application</a:t>
            </a:r>
          </a:p>
          <a:p>
            <a:pPr lvl="1"/>
            <a:r>
              <a:rPr lang="en-US" dirty="0"/>
              <a:t>Goodwin/Gadsden/Reading et al.</a:t>
            </a:r>
          </a:p>
          <a:p>
            <a:pPr lvl="1"/>
            <a:endParaRPr lang="en-US" dirty="0"/>
          </a:p>
          <a:p>
            <a:r>
              <a:rPr lang="en-US" dirty="0"/>
              <a:t>Standalone and web-based</a:t>
            </a:r>
          </a:p>
          <a:p>
            <a:pPr lvl="1"/>
            <a:r>
              <a:rPr lang="en-US" dirty="0"/>
              <a:t>Latter integrates into GitHub OAuth ...</a:t>
            </a:r>
          </a:p>
          <a:p>
            <a:pPr lvl="1"/>
            <a:endParaRPr lang="en-US" dirty="0"/>
          </a:p>
          <a:p>
            <a:r>
              <a:rPr lang="en-US" dirty="0"/>
              <a:t>Machine readable</a:t>
            </a:r>
          </a:p>
          <a:p>
            <a:pPr lvl="1"/>
            <a:r>
              <a:rPr lang="en-US" dirty="0">
                <a:highlight>
                  <a:srgbClr val="A9D18E"/>
                </a:highlight>
              </a:rPr>
              <a:t>ASL -&gt; JSON</a:t>
            </a:r>
            <a:r>
              <a:rPr lang="en-US" dirty="0"/>
              <a:t>, Exports -&gt; PDF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55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69580" y="2209800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ASL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544AE-9579-361E-F834-4C4FB0AC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191" y="1667549"/>
            <a:ext cx="7047619" cy="30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ECD90-4A01-0906-1501-98888561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048737"/>
            <a:ext cx="4428930" cy="545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0E24-D3A4-4476-B2F1-4CECA6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4" y="1560479"/>
            <a:ext cx="5971429" cy="25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9353-0EF9-40E9-9CB2-60D1EC5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46" y="1471120"/>
            <a:ext cx="2419048" cy="125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6D46-6098-4A8A-A714-7DFFD5C5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98" y="4386741"/>
            <a:ext cx="2333333" cy="1180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44DAA-DFD2-4966-8D0B-0C4A1CA0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66" y="3824925"/>
            <a:ext cx="1428571" cy="12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76315-DA5B-4267-B8F5-AC5531A21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972" y="3186259"/>
            <a:ext cx="1100736" cy="3001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A25F08-79FB-8803-757C-65B5FC712E8F}"/>
              </a:ext>
            </a:extLst>
          </p:cNvPr>
          <p:cNvSpPr txBox="1"/>
          <p:nvPr/>
        </p:nvSpPr>
        <p:spPr>
          <a:xfrm>
            <a:off x="5544407" y="838186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good.json</a:t>
            </a:r>
          </a:p>
        </p:txBody>
      </p:sp>
    </p:spTree>
    <p:extLst>
      <p:ext uri="{BB962C8B-B14F-4D97-AF65-F5344CB8AC3E}">
        <p14:creationId xmlns:p14="http://schemas.microsoft.com/office/powerpoint/2010/main" val="1204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0965D-9E63-4499-B1CA-13A92A04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2" y="1608194"/>
            <a:ext cx="5819048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0AC37-36FA-47F2-B3C7-87865E5B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182" y="3186259"/>
            <a:ext cx="991094" cy="304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BD33B-35D1-4427-BE81-84F162B2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35" y="1509585"/>
            <a:ext cx="2495238" cy="123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95DFE-E9D7-44D9-A8FE-93E90021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11" y="4468033"/>
            <a:ext cx="2342857" cy="119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5633D-936D-4845-A05E-3AEAAA23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12" y="3833113"/>
            <a:ext cx="1428571" cy="123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932F50-7761-8ACD-4F8C-F28277CBF2A0}"/>
              </a:ext>
            </a:extLst>
          </p:cNvPr>
          <p:cNvSpPr txBox="1"/>
          <p:nvPr/>
        </p:nvSpPr>
        <p:spPr>
          <a:xfrm>
            <a:off x="5603718" y="83818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bad.json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A58CAE-5EA9-870E-FE67-0690FE6C7715}"/>
              </a:ext>
            </a:extLst>
          </p:cNvPr>
          <p:cNvSpPr txBox="1"/>
          <p:nvPr/>
        </p:nvSpPr>
        <p:spPr>
          <a:xfrm rot="21097906">
            <a:off x="407390" y="1192185"/>
            <a:ext cx="409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An Intentionally vulnerable Threat Model</a:t>
            </a:r>
          </a:p>
        </p:txBody>
      </p:sp>
    </p:spTree>
    <p:extLst>
      <p:ext uri="{BB962C8B-B14F-4D97-AF65-F5344CB8AC3E}">
        <p14:creationId xmlns:p14="http://schemas.microsoft.com/office/powerpoint/2010/main" val="268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Tumble Weed GIF - Desert Tumble Weed Ghost Town GIFs">
            <a:extLst>
              <a:ext uri="{FF2B5EF4-FFF2-40B4-BE49-F238E27FC236}">
                <a16:creationId xmlns:a16="http://schemas.microsoft.com/office/drawing/2014/main" id="{531EB61E-9A57-415B-9750-22FD1A5F6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54" y="2498575"/>
            <a:ext cx="4133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FAA01-C694-4920-A024-CB3F9D0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97" y="3186259"/>
            <a:ext cx="1135981" cy="307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5F12-D32F-44E1-ACFE-AD88C6F19CDE}"/>
              </a:ext>
            </a:extLst>
          </p:cNvPr>
          <p:cNvSpPr txBox="1"/>
          <p:nvPr/>
        </p:nvSpPr>
        <p:spPr>
          <a:xfrm>
            <a:off x="4883086" y="1728996"/>
            <a:ext cx="21870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0" i="0" dirty="0">
                <a:solidFill>
                  <a:srgbClr val="191E3F"/>
                </a:solidFill>
                <a:effectLst/>
                <a:latin typeface="Times" panose="02020603050405020304" pitchFamily="18" charset="0"/>
              </a:rPr>
              <a:t>∅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35E947-9729-40D6-9A05-2FCC15A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08" y="1647336"/>
            <a:ext cx="3388374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 threat model 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76ED0-2348-4ADF-ADFE-6C72D565A598}"/>
              </a:ext>
            </a:extLst>
          </p:cNvPr>
          <p:cNvSpPr txBox="1">
            <a:spLocks/>
          </p:cNvSpPr>
          <p:nvPr/>
        </p:nvSpPr>
        <p:spPr>
          <a:xfrm>
            <a:off x="4206992" y="4816585"/>
            <a:ext cx="338837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... at all!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69120-4048-81F6-B82C-121E56270B4A}"/>
              </a:ext>
            </a:extLst>
          </p:cNvPr>
          <p:cNvSpPr txBox="1"/>
          <p:nvPr/>
        </p:nvSpPr>
        <p:spPr>
          <a:xfrm>
            <a:off x="5606123" y="83818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null.json</a:t>
            </a:r>
          </a:p>
        </p:txBody>
      </p:sp>
    </p:spTree>
    <p:extLst>
      <p:ext uri="{BB962C8B-B14F-4D97-AF65-F5344CB8AC3E}">
        <p14:creationId xmlns:p14="http://schemas.microsoft.com/office/powerpoint/2010/main" val="7749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881149"/>
            <a:ext cx="8694701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800" dirty="0"/>
          </a:p>
          <a:p>
            <a:r>
              <a:rPr lang="en-US" dirty="0"/>
              <a:t>Passion for exploration and understanding </a:t>
            </a:r>
          </a:p>
          <a:p>
            <a:endParaRPr lang="en-US" sz="180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80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20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Threat Models Like Source Code</a:t>
            </a:r>
          </a:p>
        </p:txBody>
      </p:sp>
    </p:spTree>
    <p:extLst>
      <p:ext uri="{BB962C8B-B14F-4D97-AF65-F5344CB8AC3E}">
        <p14:creationId xmlns:p14="http://schemas.microsoft.com/office/powerpoint/2010/main" val="259700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Overlays - ADD STRIDE/DREAD/ETC (TODO)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E43550E-5939-4576-A9D9-E204C1F0D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373" y="1376947"/>
            <a:ext cx="4506961" cy="36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81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Workflow</a:t>
            </a:r>
          </a:p>
        </p:txBody>
      </p:sp>
    </p:spTree>
    <p:extLst>
      <p:ext uri="{BB962C8B-B14F-4D97-AF65-F5344CB8AC3E}">
        <p14:creationId xmlns:p14="http://schemas.microsoft.com/office/powerpoint/2010/main" val="1085130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Git Workflow - LTM as a Branch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35912-7D76-CD19-1051-9509D6306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78" y="1135396"/>
            <a:ext cx="10875244" cy="30740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includes the threat model (chicken, egg, threat model)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LTM changes, e.g., 0 Day Vulnerabilities, can precede code changes</a:t>
            </a:r>
          </a:p>
        </p:txBody>
      </p:sp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Another Git Workflow - LTM Included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8B7EA-F0CD-CB33-72A3-445D90E3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14" y="1117064"/>
            <a:ext cx="9028571" cy="283809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includes the threat model like before</a:t>
            </a:r>
          </a:p>
          <a:p>
            <a:r>
              <a:rPr lang="en-US" dirty="0"/>
              <a:t>LTM is included as part of the regular check-ins on same branch</a:t>
            </a:r>
          </a:p>
          <a:p>
            <a:r>
              <a:rPr lang="en-US" dirty="0"/>
              <a:t>Less maintenance and possibly easier to automate</a:t>
            </a:r>
          </a:p>
          <a:p>
            <a:r>
              <a:rPr lang="en-US" dirty="0"/>
              <a:t>Teams should still threat model before, during and after</a:t>
            </a:r>
          </a:p>
        </p:txBody>
      </p:sp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DFFML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E3AEA-C9BA-C5FE-F47B-117453E6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9" y="2067095"/>
            <a:ext cx="10504762" cy="2723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96D34-A498-DDEF-5585-FC7665397E8F}"/>
              </a:ext>
            </a:extLst>
          </p:cNvPr>
          <p:cNvSpPr txBox="1"/>
          <p:nvPr/>
        </p:nvSpPr>
        <p:spPr>
          <a:xfrm>
            <a:off x="7266215" y="4998489"/>
            <a:ext cx="3743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https://intel.github.io/dffml</a:t>
            </a:r>
          </a:p>
          <a:p>
            <a:pPr algn="ctr"/>
            <a:r>
              <a:rPr lang="en-US" dirty="0"/>
              <a:t>https://github.com/intel/dffml</a:t>
            </a:r>
          </a:p>
        </p:txBody>
      </p:sp>
    </p:spTree>
    <p:extLst>
      <p:ext uri="{BB962C8B-B14F-4D97-AF65-F5344CB8AC3E}">
        <p14:creationId xmlns:p14="http://schemas.microsoft.com/office/powerpoint/2010/main" val="3556256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Context Example - CITATION.cff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8324A-26E4-4240-A2C3-5306A23F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1" y="2043055"/>
            <a:ext cx="5485714" cy="3314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E44A79-A6CB-42DA-BCC8-39221701E36F}"/>
              </a:ext>
            </a:extLst>
          </p:cNvPr>
          <p:cNvSpPr txBox="1"/>
          <p:nvPr/>
        </p:nvSpPr>
        <p:spPr>
          <a:xfrm>
            <a:off x="202277" y="5616059"/>
            <a:ext cx="55093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6781E"/>
                </a:solidFill>
              </a:rPr>
              <a:t>[APA] </a:t>
            </a:r>
            <a:r>
              <a:rPr lang="en-US" dirty="0"/>
              <a:t>John, A., &amp; John, W. (2022). Living Threat Models (Version 1.0.0) [Computer software]. https://github.com/johnlwhiteman/living-threat-models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5944829" y="4761053"/>
            <a:ext cx="61214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6781E"/>
                </a:solidFill>
              </a:rPr>
              <a:t>[BibTex] </a:t>
            </a:r>
            <a:r>
              <a:rPr lang="en-US" dirty="0"/>
              <a:t>@software{John_Living_Threat_Models_2022,</a:t>
            </a:r>
          </a:p>
          <a:p>
            <a:r>
              <a:rPr lang="en-US" dirty="0"/>
              <a:t>author = {John, Andersen and John, Whiteman},</a:t>
            </a:r>
          </a:p>
          <a:p>
            <a:r>
              <a:rPr lang="en-US" dirty="0"/>
              <a:t>month = {6},</a:t>
            </a:r>
          </a:p>
          <a:p>
            <a:r>
              <a:rPr lang="en-US" dirty="0"/>
              <a:t>title = {{Living Threat Models}},</a:t>
            </a:r>
          </a:p>
          <a:p>
            <a:r>
              <a:rPr lang="en-US" dirty="0"/>
              <a:t>url = {https://github.com/johnlwhiteman/living-threat-models},</a:t>
            </a:r>
          </a:p>
          <a:p>
            <a:r>
              <a:rPr lang="en-US" dirty="0"/>
              <a:t>version = {1.0.0},</a:t>
            </a:r>
          </a:p>
          <a:p>
            <a:r>
              <a:rPr lang="en-US" dirty="0"/>
              <a:t>year = {2022}}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1467792-CB3F-4F86-B18A-523B4FEE7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61" y="907073"/>
            <a:ext cx="6303392" cy="9012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43550E-5939-4576-A9D9-E204C1F0D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99" y="975731"/>
            <a:ext cx="4506961" cy="36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Things That We Think Need Attention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B49AA1-5E9A-4928-884F-545F82980D44}"/>
              </a:ext>
            </a:extLst>
          </p:cNvPr>
          <p:cNvSpPr txBox="1">
            <a:spLocks/>
          </p:cNvSpPr>
          <p:nvPr/>
        </p:nvSpPr>
        <p:spPr>
          <a:xfrm>
            <a:off x="4407907" y="1192882"/>
            <a:ext cx="3316957" cy="5355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Four Observations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5B930C-B63E-4D80-A45B-81375C3F2486}"/>
              </a:ext>
            </a:extLst>
          </p:cNvPr>
          <p:cNvSpPr txBox="1">
            <a:spLocks/>
          </p:cNvSpPr>
          <p:nvPr/>
        </p:nvSpPr>
        <p:spPr>
          <a:xfrm>
            <a:off x="419548" y="1998248"/>
            <a:ext cx="3988359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Most project teams are not even threat modeling.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5B0E30-B829-46C4-9813-0308D8E210AC}"/>
              </a:ext>
            </a:extLst>
          </p:cNvPr>
          <p:cNvSpPr txBox="1">
            <a:spLocks/>
          </p:cNvSpPr>
          <p:nvPr/>
        </p:nvSpPr>
        <p:spPr>
          <a:xfrm>
            <a:off x="523715" y="4409390"/>
            <a:ext cx="4655264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And, if they do, where in the projects' repos are the threat models stored, if at all?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CCD12F-684D-4A23-B126-40941616EFC7}"/>
              </a:ext>
            </a:extLst>
          </p:cNvPr>
          <p:cNvCxnSpPr>
            <a:cxnSpLocks/>
          </p:cNvCxnSpPr>
          <p:nvPr/>
        </p:nvCxnSpPr>
        <p:spPr>
          <a:xfrm flipH="1" flipV="1">
            <a:off x="4498259" y="2845513"/>
            <a:ext cx="836737" cy="355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93EDA60-13A5-48C6-8203-EF09A63D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26" y="2352448"/>
            <a:ext cx="1251070" cy="214927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591BEFD-2615-481E-8DDF-0ABFBFB3F7B2}"/>
              </a:ext>
            </a:extLst>
          </p:cNvPr>
          <p:cNvSpPr txBox="1">
            <a:spLocks/>
          </p:cNvSpPr>
          <p:nvPr/>
        </p:nvSpPr>
        <p:spPr>
          <a:xfrm>
            <a:off x="6888126" y="4501724"/>
            <a:ext cx="5009832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And, if there are threat models, are they up-to-date with the latest, applicable changes?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5943C2-8B8D-478F-8B1A-524F210AB61E}"/>
              </a:ext>
            </a:extLst>
          </p:cNvPr>
          <p:cNvSpPr txBox="1">
            <a:spLocks/>
          </p:cNvSpPr>
          <p:nvPr/>
        </p:nvSpPr>
        <p:spPr>
          <a:xfrm>
            <a:off x="7724864" y="1778267"/>
            <a:ext cx="4023360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Lack of a lightweight, domain-specific language for threat modeling.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1D4B13-0FD8-4021-94A7-397AAE163BEB}"/>
              </a:ext>
            </a:extLst>
          </p:cNvPr>
          <p:cNvCxnSpPr>
            <a:cxnSpLocks/>
          </p:cNvCxnSpPr>
          <p:nvPr/>
        </p:nvCxnSpPr>
        <p:spPr>
          <a:xfrm flipH="1">
            <a:off x="4953939" y="3745510"/>
            <a:ext cx="601110" cy="66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564CDB-91AA-42B0-9A10-AEFDAC806FD2}"/>
              </a:ext>
            </a:extLst>
          </p:cNvPr>
          <p:cNvCxnSpPr>
            <a:cxnSpLocks/>
          </p:cNvCxnSpPr>
          <p:nvPr/>
        </p:nvCxnSpPr>
        <p:spPr>
          <a:xfrm flipV="1">
            <a:off x="6737096" y="2614109"/>
            <a:ext cx="793257" cy="419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718F36-9CC1-4D63-861F-C164933064D5}"/>
              </a:ext>
            </a:extLst>
          </p:cNvPr>
          <p:cNvCxnSpPr>
            <a:cxnSpLocks/>
          </p:cNvCxnSpPr>
          <p:nvPr/>
        </p:nvCxnSpPr>
        <p:spPr>
          <a:xfrm>
            <a:off x="6695469" y="3919691"/>
            <a:ext cx="748433" cy="468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48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Where Are the Threat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065" y="1422296"/>
            <a:ext cx="10247129" cy="4287840"/>
          </a:xfrm>
        </p:spPr>
        <p:txBody>
          <a:bodyPr wrap="square">
            <a:spAutoFit/>
          </a:bodyPr>
          <a:lstStyle/>
          <a:p>
            <a:r>
              <a:rPr lang="en-US" dirty="0"/>
              <a:t>Most open-source projects don't provide threat models</a:t>
            </a:r>
          </a:p>
          <a:p>
            <a:pPr lvl="1"/>
            <a:r>
              <a:rPr lang="en-US" dirty="0"/>
              <a:t>Does this mean that they are not threat modeling?</a:t>
            </a:r>
          </a:p>
          <a:p>
            <a:pPr lvl="2"/>
            <a:r>
              <a:rPr lang="en-US" dirty="0"/>
              <a:t>Not sure ... some probably are ... but most not</a:t>
            </a:r>
          </a:p>
          <a:p>
            <a:endParaRPr lang="en-US" dirty="0"/>
          </a:p>
          <a:p>
            <a:r>
              <a:rPr lang="en-US" dirty="0"/>
              <a:t>And for those that do threat model</a:t>
            </a:r>
          </a:p>
          <a:p>
            <a:pPr lvl="1"/>
            <a:r>
              <a:rPr lang="en-US" dirty="0"/>
              <a:t>How and where are they stored?</a:t>
            </a:r>
          </a:p>
          <a:p>
            <a:pPr lvl="2"/>
            <a:endParaRPr lang="en-US" dirty="0"/>
          </a:p>
          <a:p>
            <a:r>
              <a:rPr lang="en-US" dirty="0"/>
              <a:t>And for those that don't threat model</a:t>
            </a:r>
          </a:p>
          <a:p>
            <a:pPr lvl="1"/>
            <a:r>
              <a:rPr lang="en-US" dirty="0"/>
              <a:t>Keeping you head in the sand gives us an easy target to kick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4C22FB2-0383-5431-7142-83AFB8E5F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124" y="3391404"/>
            <a:ext cx="2389792" cy="164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33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Threat Models Like Source Code</a:t>
            </a:r>
          </a:p>
        </p:txBody>
      </p:sp>
    </p:spTree>
    <p:extLst>
      <p:ext uri="{BB962C8B-B14F-4D97-AF65-F5344CB8AC3E}">
        <p14:creationId xmlns:p14="http://schemas.microsoft.com/office/powerpoint/2010/main" val="3468132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876178"/>
            <a:ext cx="7638898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CSSP, </a:t>
            </a:r>
          </a:p>
          <a:p>
            <a:endParaRPr lang="en-US" sz="1800" dirty="0"/>
          </a:p>
          <a:p>
            <a:r>
              <a:rPr lang="en-US" dirty="0"/>
              <a:t>U.S. Navy Veteran, FCC (KG7VKB)</a:t>
            </a:r>
          </a:p>
          <a:p>
            <a:endParaRPr lang="en-US" sz="1800" dirty="0"/>
          </a:p>
          <a:p>
            <a:r>
              <a:rPr lang="en-US" dirty="0"/>
              <a:t>Micro Wasabi Grower and Kombucha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Meta Attack Language (MAL)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4" y="1268426"/>
            <a:ext cx="7566718" cy="5063437"/>
          </a:xfrm>
        </p:spPr>
        <p:txBody>
          <a:bodyPr wrap="square">
            <a:spAutoFit/>
          </a:bodyPr>
          <a:lstStyle/>
          <a:p>
            <a:r>
              <a:rPr lang="en-US" dirty="0"/>
              <a:t>DSL to create threat modeling and attack simulations for any domain you want ... </a:t>
            </a:r>
          </a:p>
          <a:p>
            <a:pPr lvl="1"/>
            <a:r>
              <a:rPr lang="en-US" dirty="0"/>
              <a:t>Automotive, Cloud, SCADA, Web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Language captures assets, relationships among them and attackers</a:t>
            </a:r>
          </a:p>
          <a:p>
            <a:pPr lvl="1"/>
            <a:r>
              <a:rPr lang="en-US" dirty="0"/>
              <a:t>Formalized syntax specifications, templates</a:t>
            </a:r>
          </a:p>
          <a:p>
            <a:endParaRPr lang="en-US" dirty="0"/>
          </a:p>
          <a:p>
            <a:r>
              <a:rPr lang="en-US" dirty="0"/>
              <a:t>Open Source Research (Sweden)</a:t>
            </a:r>
          </a:p>
          <a:p>
            <a:pPr lvl="1"/>
            <a:r>
              <a:rPr lang="en-US" dirty="0"/>
              <a:t>Community driven</a:t>
            </a:r>
          </a:p>
          <a:p>
            <a:pPr lvl="1"/>
            <a:r>
              <a:rPr lang="en-US" dirty="0"/>
              <a:t>Some commercial adopters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35B81-C49D-3CFE-1D07-375BA7C9C6A2}"/>
              </a:ext>
            </a:extLst>
          </p:cNvPr>
          <p:cNvSpPr txBox="1"/>
          <p:nvPr/>
        </p:nvSpPr>
        <p:spPr>
          <a:xfrm>
            <a:off x="9071387" y="1541936"/>
            <a:ext cx="2342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https://mal-lang.org/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C17B5-9EC7-108E-78D9-356B1E577EBD}"/>
              </a:ext>
            </a:extLst>
          </p:cNvPr>
          <p:cNvSpPr txBox="1"/>
          <p:nvPr/>
        </p:nvSpPr>
        <p:spPr>
          <a:xfrm>
            <a:off x="8619565" y="2058303"/>
            <a:ext cx="3246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https://github.com/mal-lang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B8C6CC-DDBC-3870-4CBA-BDB6E5B4A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434" y="404958"/>
            <a:ext cx="952381" cy="95238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BD1BA5-65CA-857B-C0EC-0695E94DA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664" y="4811239"/>
            <a:ext cx="2429151" cy="39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572AA1-DC7E-1B90-C79F-756A79755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52" y="5530231"/>
            <a:ext cx="922811" cy="92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1ABFE04-A28F-B68C-A935-B7FD21A4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07" y="5629426"/>
            <a:ext cx="1143000" cy="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9182449-2210-7962-5FD0-60AF1AAB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112" y="5490531"/>
            <a:ext cx="812651" cy="81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622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It All Starts with the REPO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2" y="1268426"/>
            <a:ext cx="11127501" cy="4031360"/>
          </a:xfrm>
        </p:spPr>
        <p:txBody>
          <a:bodyPr wrap="square">
            <a:spAutoFit/>
          </a:bodyPr>
          <a:lstStyle/>
          <a:p>
            <a:r>
              <a:rPr lang="en-US" dirty="0"/>
              <a:t>You want to write a book? What are the best tools out there?</a:t>
            </a:r>
          </a:p>
          <a:p>
            <a:pPr lvl="1"/>
            <a:r>
              <a:rPr lang="en-US" dirty="0"/>
              <a:t>MS Word, Google Docs, Scrivener, Abode, Evernote, Freedom, Hemingway, Vellum, Notepad, VI/VIM(!Emacs), yWriter, ...</a:t>
            </a:r>
          </a:p>
          <a:p>
            <a:pPr lvl="2"/>
            <a:r>
              <a:rPr lang="en-US" i="1" dirty="0"/>
              <a:t>BTW: Distraction free editors - (Idiocracy marketing speak for editors without features but come at a higher price tag)</a:t>
            </a:r>
          </a:p>
          <a:p>
            <a:endParaRPr lang="en-US" dirty="0"/>
          </a:p>
          <a:p>
            <a:r>
              <a:rPr lang="en-US" dirty="0"/>
              <a:t>You want to threat model? What are the best tools out there?</a:t>
            </a:r>
          </a:p>
          <a:p>
            <a:pPr lvl="1"/>
            <a:r>
              <a:rPr lang="en-US" dirty="0"/>
              <a:t>OWASP Threat Dragon, Microsoft Threat Modeling Tool, SecuriCAD, Threagile, Tutamen, Threatmodeler, Draw.io, Visio, ...</a:t>
            </a:r>
          </a:p>
        </p:txBody>
      </p:sp>
    </p:spTree>
    <p:extLst>
      <p:ext uri="{BB962C8B-B14F-4D97-AF65-F5344CB8AC3E}">
        <p14:creationId xmlns:p14="http://schemas.microsoft.com/office/powerpoint/2010/main" val="7913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LTM's README.md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4156545" cy="480131"/>
          </a:xfrm>
        </p:spPr>
        <p:txBody>
          <a:bodyPr wrap="square">
            <a:spAutoFit/>
          </a:bodyPr>
          <a:lstStyle/>
          <a:p>
            <a:r>
              <a:rPr lang="en-US" dirty="0"/>
              <a:t>Assets</a:t>
            </a:r>
          </a:p>
        </p:txBody>
      </p:sp>
    </p:spTree>
    <p:extLst>
      <p:ext uri="{BB962C8B-B14F-4D97-AF65-F5344CB8AC3E}">
        <p14:creationId xmlns:p14="http://schemas.microsoft.com/office/powerpoint/2010/main" val="359953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Lesson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1238250"/>
            <a:ext cx="11190400" cy="2782207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i="1" dirty="0"/>
              <a:t>"Remember that having a threat model is still better than a kick in the head."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CBD17-A3F6-4C8B-80FF-C7256D4E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95" y="3486417"/>
            <a:ext cx="2504762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42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09" y="947651"/>
            <a:ext cx="11787447" cy="5257205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Andersen, J. S. (2022). </a:t>
            </a:r>
            <a:r>
              <a:rPr lang="en-US" sz="2200" i="1" dirty="0"/>
              <a:t>DFFML. </a:t>
            </a:r>
            <a:r>
              <a:rPr lang="en-US" sz="2200" dirty="0"/>
              <a:t>GitHub. Retrieved June 06, 2022, from </a:t>
            </a:r>
            <a:r>
              <a:rPr lang="en-US" sz="2200" dirty="0">
                <a:hlinkClick r:id="rId3"/>
              </a:rPr>
              <a:t>https://github.com/intel/dffml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Hysn Technologies. (2020). </a:t>
            </a:r>
            <a:r>
              <a:rPr lang="en-US" sz="2200" i="1" dirty="0"/>
              <a:t>Awesome Threat Modeling</a:t>
            </a:r>
            <a:r>
              <a:rPr lang="en-US" sz="2200" dirty="0"/>
              <a:t>. GitHub.  Retrieved June 5, 2022, from </a:t>
            </a:r>
            <a:r>
              <a:rPr lang="en-US" sz="2200" dirty="0">
                <a:hlinkClick r:id="rId4"/>
              </a:rPr>
              <a:t>https://github.com/hysnsec/awesome-threat-modelling</a:t>
            </a:r>
            <a:endParaRPr lang="en-US" sz="24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Whiteman, J. L. (2022). </a:t>
            </a:r>
            <a:r>
              <a:rPr lang="en-US" sz="2200" i="1" dirty="0"/>
              <a:t>Living Threat Models. </a:t>
            </a:r>
            <a:r>
              <a:rPr lang="en-US" sz="2200" dirty="0"/>
              <a:t>GitHub. Retrieved May 31, 2022, from </a:t>
            </a:r>
            <a:r>
              <a:rPr lang="en-US" sz="2200" dirty="0">
                <a:hlinkClick r:id="rId5"/>
              </a:rPr>
              <a:t>https://github.com/johnlwhiteman/living-threat-models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</a:t>
            </a:r>
            <a:r>
              <a:rPr lang="en-US" baseline="300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" y="1992186"/>
            <a:ext cx="8305565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[JLW]: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 (OHSU)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93" y="1933304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631090" y="3815948"/>
            <a:ext cx="7887286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to determine adoption (Intel)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91" y="4008088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1649896" y="5989581"/>
            <a:ext cx="9109341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Fundamentally, we were trying to solve the same problem.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286" y="1273119"/>
            <a:ext cx="792470" cy="4868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641455" y="795211"/>
            <a:ext cx="7484952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[JSA/JLW]: Security researchers for Intel Open Source Technology Center (OTC) (~2015/2016)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F9E6A-5CA5-DF95-D3A6-F072C9535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661" y="3432306"/>
            <a:ext cx="792470" cy="4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Living Threat Models (LTM)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30551"/>
            <a:ext cx="11197943" cy="6156557"/>
          </a:xfr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Find ways to dynamically assess risks associated with projects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Collect lots of data from git repos and other sources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 Define a standardized risk-specific language to use for threat modeling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Get key stakeholders to understand and support this effort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Integrate these systems into CI/CD frameworks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Promote and socialize our efforts for industry-wide adoption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681" y="2651617"/>
            <a:ext cx="9024639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Evolve, So Does the Risk And So Should the Threat Model</a:t>
            </a:r>
          </a:p>
        </p:txBody>
      </p:sp>
    </p:spTree>
    <p:extLst>
      <p:ext uri="{BB962C8B-B14F-4D97-AF65-F5344CB8AC3E}">
        <p14:creationId xmlns:p14="http://schemas.microsoft.com/office/powerpoint/2010/main" val="2274063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Workflow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3EEE01-9004-B3B0-E86E-99A0131C9590}"/>
              </a:ext>
            </a:extLst>
          </p:cNvPr>
          <p:cNvSpPr/>
          <p:nvPr/>
        </p:nvSpPr>
        <p:spPr>
          <a:xfrm rot="5400000">
            <a:off x="1860136" y="2778247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1ECD39-A0DD-176B-163E-B467BF319BBD}"/>
              </a:ext>
            </a:extLst>
          </p:cNvPr>
          <p:cNvGrpSpPr/>
          <p:nvPr/>
        </p:nvGrpSpPr>
        <p:grpSpPr>
          <a:xfrm>
            <a:off x="471006" y="210240"/>
            <a:ext cx="2934517" cy="2464628"/>
            <a:chOff x="471006" y="210240"/>
            <a:chExt cx="2934517" cy="2464628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57AFA03-983B-66DE-9D68-86D4695D27AF}"/>
                </a:ext>
              </a:extLst>
            </p:cNvPr>
            <p:cNvSpPr txBox="1">
              <a:spLocks/>
            </p:cNvSpPr>
            <p:nvPr/>
          </p:nvSpPr>
          <p:spPr>
            <a:xfrm>
              <a:off x="471006" y="210240"/>
              <a:ext cx="1809544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Architecture Design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4C8FF9-2F7E-59CC-1B30-7A0E34E8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06" y="598713"/>
              <a:ext cx="2643317" cy="207615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63CE3A4-B207-0C77-E71D-2CD7AABE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57" y="5625534"/>
            <a:ext cx="2740266" cy="94196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65EE5B-4927-4AB3-CFD1-771840238D01}"/>
              </a:ext>
            </a:extLst>
          </p:cNvPr>
          <p:cNvSpPr/>
          <p:nvPr/>
        </p:nvSpPr>
        <p:spPr>
          <a:xfrm rot="5400000">
            <a:off x="1803461" y="5036681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D9C529-4C62-B825-2A53-9A044975DF1A}"/>
              </a:ext>
            </a:extLst>
          </p:cNvPr>
          <p:cNvSpPr txBox="1">
            <a:spLocks/>
          </p:cNvSpPr>
          <p:nvPr/>
        </p:nvSpPr>
        <p:spPr>
          <a:xfrm>
            <a:off x="475488" y="2840103"/>
            <a:ext cx="140089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Threat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73DD2BE-90FB-2B6E-4989-041B701F4AD1}"/>
              </a:ext>
            </a:extLst>
          </p:cNvPr>
          <p:cNvSpPr txBox="1">
            <a:spLocks/>
          </p:cNvSpPr>
          <p:nvPr/>
        </p:nvSpPr>
        <p:spPr>
          <a:xfrm>
            <a:off x="475488" y="5047105"/>
            <a:ext cx="842293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Storage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6783F-490B-5C32-1B42-4A99FED737E5}"/>
              </a:ext>
            </a:extLst>
          </p:cNvPr>
          <p:cNvGrpSpPr/>
          <p:nvPr/>
        </p:nvGrpSpPr>
        <p:grpSpPr>
          <a:xfrm rot="2217013">
            <a:off x="3495567" y="1793103"/>
            <a:ext cx="1116419" cy="672597"/>
            <a:chOff x="3439318" y="1925611"/>
            <a:chExt cx="1116419" cy="67259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11C390C-139C-F0A0-6220-30ED56A57016}"/>
                </a:ext>
              </a:extLst>
            </p:cNvPr>
            <p:cNvSpPr/>
            <p:nvPr/>
          </p:nvSpPr>
          <p:spPr>
            <a:xfrm>
              <a:off x="3720451" y="216363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DA0EE7-C5E3-A7F2-AB9D-BA5E8FA912B4}"/>
                </a:ext>
              </a:extLst>
            </p:cNvPr>
            <p:cNvSpPr txBox="1">
              <a:spLocks/>
            </p:cNvSpPr>
            <p:nvPr/>
          </p:nvSpPr>
          <p:spPr>
            <a:xfrm>
              <a:off x="3439318" y="1925611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Init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A3A123-7FA0-FD75-2762-996665D78A07}"/>
              </a:ext>
            </a:extLst>
          </p:cNvPr>
          <p:cNvGrpSpPr/>
          <p:nvPr/>
        </p:nvGrpSpPr>
        <p:grpSpPr>
          <a:xfrm>
            <a:off x="9888943" y="3755358"/>
            <a:ext cx="1146442" cy="713485"/>
            <a:chOff x="9582435" y="2717757"/>
            <a:chExt cx="1146442" cy="713485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399A5CA-7869-76CE-090C-0F85797657F2}"/>
                </a:ext>
              </a:extLst>
            </p:cNvPr>
            <p:cNvSpPr txBox="1">
              <a:spLocks/>
            </p:cNvSpPr>
            <p:nvPr/>
          </p:nvSpPr>
          <p:spPr>
            <a:xfrm>
              <a:off x="9582435" y="2717757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Release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8C097950-9262-FE48-029A-DAD1182C9C40}"/>
                </a:ext>
              </a:extLst>
            </p:cNvPr>
            <p:cNvSpPr/>
            <p:nvPr/>
          </p:nvSpPr>
          <p:spPr>
            <a:xfrm>
              <a:off x="10033552" y="2996671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94A428-CA6D-E51D-EDD2-0C6B8F5BD019}"/>
              </a:ext>
            </a:extLst>
          </p:cNvPr>
          <p:cNvCxnSpPr>
            <a:cxnSpLocks/>
          </p:cNvCxnSpPr>
          <p:nvPr/>
        </p:nvCxnSpPr>
        <p:spPr>
          <a:xfrm flipV="1">
            <a:off x="3880893" y="2840103"/>
            <a:ext cx="0" cy="3727397"/>
          </a:xfrm>
          <a:prstGeom prst="line">
            <a:avLst/>
          </a:prstGeom>
          <a:ln w="444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591D0-A84F-13B7-0DF4-CB0F022B85FC}"/>
              </a:ext>
            </a:extLst>
          </p:cNvPr>
          <p:cNvGrpSpPr/>
          <p:nvPr/>
        </p:nvGrpSpPr>
        <p:grpSpPr>
          <a:xfrm>
            <a:off x="3227900" y="1792568"/>
            <a:ext cx="7454900" cy="4969934"/>
            <a:chOff x="4447026" y="3942032"/>
            <a:chExt cx="7454900" cy="496993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4FB10F8-2579-510F-F38E-761319FE78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5808979"/>
                </p:ext>
              </p:extLst>
            </p:nvPr>
          </p:nvGraphicFramePr>
          <p:xfrm>
            <a:off x="4447026" y="3942032"/>
            <a:ext cx="7454900" cy="4969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DB2635-0777-0BB1-6E1D-EBED94BD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07809" y="5670851"/>
              <a:ext cx="2133333" cy="61904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722E72-3088-DE6D-1800-DB922610E3D1}"/>
              </a:ext>
            </a:extLst>
          </p:cNvPr>
          <p:cNvGrpSpPr/>
          <p:nvPr/>
        </p:nvGrpSpPr>
        <p:grpSpPr>
          <a:xfrm>
            <a:off x="10271334" y="4751000"/>
            <a:ext cx="822930" cy="627474"/>
            <a:chOff x="10148756" y="5264704"/>
            <a:chExt cx="822930" cy="627474"/>
          </a:xfrm>
        </p:grpSpPr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BEA5085-541E-6081-089C-8A95E5721D34}"/>
                </a:ext>
              </a:extLst>
            </p:cNvPr>
            <p:cNvSpPr/>
            <p:nvPr/>
          </p:nvSpPr>
          <p:spPr>
            <a:xfrm rot="10800000">
              <a:off x="10148756" y="545760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VE">
              <a:extLst>
                <a:ext uri="{FF2B5EF4-FFF2-40B4-BE49-F238E27FC236}">
                  <a16:creationId xmlns:a16="http://schemas.microsoft.com/office/drawing/2014/main" id="{5CB064B3-8482-1E4E-960D-75405BE23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3913" y="5264704"/>
              <a:ext cx="577773" cy="1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A0B41CB-5238-BD8E-9BCF-E4EDED1BBD9A}"/>
              </a:ext>
            </a:extLst>
          </p:cNvPr>
          <p:cNvGrpSpPr/>
          <p:nvPr/>
        </p:nvGrpSpPr>
        <p:grpSpPr>
          <a:xfrm>
            <a:off x="9413792" y="319410"/>
            <a:ext cx="2386551" cy="2836143"/>
            <a:chOff x="9612240" y="294224"/>
            <a:chExt cx="2141119" cy="25444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7D2EDB8-DBA8-48B2-A4B9-5432B503C573}"/>
                </a:ext>
              </a:extLst>
            </p:cNvPr>
            <p:cNvGrpSpPr/>
            <p:nvPr/>
          </p:nvGrpSpPr>
          <p:grpSpPr>
            <a:xfrm>
              <a:off x="9612240" y="294224"/>
              <a:ext cx="2141119" cy="1817794"/>
              <a:chOff x="6813399" y="1200029"/>
              <a:chExt cx="2300140" cy="1995703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3D54F56-A6E1-4061-8F44-180F4AC40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52908" y="1833710"/>
                <a:ext cx="1221123" cy="1362022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AA118B-0E92-462D-8E19-3C47F24F1F30}"/>
                  </a:ext>
                </a:extLst>
              </p:cNvPr>
              <p:cNvSpPr txBox="1"/>
              <p:nvPr/>
            </p:nvSpPr>
            <p:spPr>
              <a:xfrm>
                <a:off x="6813399" y="1200029"/>
                <a:ext cx="2300140" cy="642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Tombstone Threat Model Process (TTMP)</a:t>
                </a: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0EFBD1C-7364-F23D-2DF8-1F3018B44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057826" y="2015026"/>
              <a:ext cx="1422407" cy="823673"/>
            </a:xfrm>
            <a:prstGeom prst="rect">
              <a:avLst/>
            </a:prstGeom>
          </p:spPr>
        </p:pic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E851BFF-8716-E685-429D-13C3826F69EB}"/>
              </a:ext>
            </a:extLst>
          </p:cNvPr>
          <p:cNvGrpSpPr/>
          <p:nvPr/>
        </p:nvGrpSpPr>
        <p:grpSpPr>
          <a:xfrm>
            <a:off x="1027731" y="3377924"/>
            <a:ext cx="2071068" cy="1468355"/>
            <a:chOff x="1027731" y="3377924"/>
            <a:chExt cx="2071068" cy="14683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3C8EDE-F2D6-8923-208F-5FD815AF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1027731" y="3377924"/>
              <a:ext cx="2071068" cy="1468355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3831242-BE9A-678C-98AB-C305DB2C6735}"/>
                </a:ext>
              </a:extLst>
            </p:cNvPr>
            <p:cNvSpPr txBox="1"/>
            <p:nvPr/>
          </p:nvSpPr>
          <p:spPr>
            <a:xfrm>
              <a:off x="1654337" y="3746124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All Threat Models Should Be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2234596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13831</TotalTime>
  <Words>2701</Words>
  <Application>Microsoft Office PowerPoint</Application>
  <PresentationFormat>Widescreen</PresentationFormat>
  <Paragraphs>448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Times</vt:lpstr>
      <vt:lpstr>Wingdings</vt:lpstr>
      <vt:lpstr>Office Theme</vt:lpstr>
      <vt:lpstr>PowerPoint Presentation</vt:lpstr>
      <vt:lpstr>About This Presentation</vt:lpstr>
      <vt:lpstr>About John S. Andersen</vt:lpstr>
      <vt:lpstr>About John L. Whiteman</vt:lpstr>
      <vt:lpstr>About John2</vt:lpstr>
      <vt:lpstr>Living Threat Models (LTM)</vt:lpstr>
      <vt:lpstr>When Apps Evolve, So Does the Risk And So Should the Threat Model</vt:lpstr>
      <vt:lpstr>Typical TM Workflow</vt:lpstr>
      <vt:lpstr>All Threat Models Should Be Machine Readable</vt:lpstr>
      <vt:lpstr>Typical TM Storage</vt:lpstr>
      <vt:lpstr>Draw.io - ASL Example</vt:lpstr>
      <vt:lpstr>Tools Are Dangerously Shiny Objects</vt:lpstr>
      <vt:lpstr>Fun to Make</vt:lpstr>
      <vt:lpstr>Threat Model Tools and Data Formats</vt:lpstr>
      <vt:lpstr>MS Threat Modeling Tool - Example</vt:lpstr>
      <vt:lpstr>MS Threat Modeling Tool - Example</vt:lpstr>
      <vt:lpstr>BTW - Our Favorite TM Tool</vt:lpstr>
      <vt:lpstr>More About Data Languages</vt:lpstr>
      <vt:lpstr>Mermaid - DSL Example 1</vt:lpstr>
      <vt:lpstr>PlantUML - DSL Example 2</vt:lpstr>
      <vt:lpstr>Define a Standardized TM Language</vt:lpstr>
      <vt:lpstr>Threagile - Example</vt:lpstr>
      <vt:lpstr>Scan Threat Models Like You Scan Code</vt:lpstr>
      <vt:lpstr>CI/CD TM Automated Scans</vt:lpstr>
      <vt:lpstr>OWASP Threat Dragon</vt:lpstr>
      <vt:lpstr>Threat Dragon ASL</vt:lpstr>
      <vt:lpstr>Threat Dragon TM</vt:lpstr>
      <vt:lpstr>Threat Dragon TM</vt:lpstr>
      <vt:lpstr>Threat Dragon TM</vt:lpstr>
      <vt:lpstr>Treat Threat Models Like Source Code</vt:lpstr>
      <vt:lpstr>Overlays - ADD STRIDE/DREAD/ETC (TODO)</vt:lpstr>
      <vt:lpstr>Threat Model Workflow</vt:lpstr>
      <vt:lpstr>A Git Workflow - LTM as a Branch</vt:lpstr>
      <vt:lpstr>Another Git Workflow - LTM Included</vt:lpstr>
      <vt:lpstr>DFFML Demo</vt:lpstr>
      <vt:lpstr>Context Example - CITATION.cff</vt:lpstr>
      <vt:lpstr>Things That We Think Need Attention</vt:lpstr>
      <vt:lpstr>Where Are the Threat Models?</vt:lpstr>
      <vt:lpstr>Treat Threat Models Like Source Code</vt:lpstr>
      <vt:lpstr>Meta Attack Language (MAL)</vt:lpstr>
      <vt:lpstr>It All Starts with the REPO</vt:lpstr>
      <vt:lpstr>THREATS.md Is the LTM's README.md</vt:lpstr>
      <vt:lpstr>Lesson Learned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Threat Models Are Better Than Dead Threat Models</dc:title>
  <dc:subject>Application Security</dc:subject>
  <dc:creator>John S. Andersen; John L. Whiteman</dc:creator>
  <cp:lastModifiedBy>John Whiteman</cp:lastModifiedBy>
  <cp:revision>239</cp:revision>
  <dcterms:created xsi:type="dcterms:W3CDTF">2021-08-18T04:30:54Z</dcterms:created>
  <dcterms:modified xsi:type="dcterms:W3CDTF">2022-06-07T06:05:24Z</dcterms:modified>
</cp:coreProperties>
</file>